
<file path=[Content_Types].xml><?xml version="1.0" encoding="utf-8"?>
<Types xmlns="http://schemas.openxmlformats.org/package/2006/content-types">
  <Default Extension="fntdata" ContentType="application/x-fontdata"/>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9.xml" ContentType="application/vnd.openxmlformats-officedocument.presentationml.tags+xml"/>
  <Override PartName="/ppt/notesSlides/notesSlide10.xml" ContentType="application/vnd.openxmlformats-officedocument.presentationml.notesSlide+xml"/>
  <Override PartName="/ppt/tags/tag10.xml" ContentType="application/vnd.openxmlformats-officedocument.presentationml.tags+xml"/>
  <Override PartName="/ppt/notesSlides/notesSlide11.xml" ContentType="application/vnd.openxmlformats-officedocument.presentationml.notesSlide+xml"/>
  <Override PartName="/ppt/tags/tag11.xml" ContentType="application/vnd.openxmlformats-officedocument.presentationml.tags+xml"/>
  <Override PartName="/ppt/notesSlides/notesSlide12.xml" ContentType="application/vnd.openxmlformats-officedocument.presentationml.notesSlide+xml"/>
  <Override PartName="/ppt/tags/tag12.xml" ContentType="application/vnd.openxmlformats-officedocument.presentationml.tags+xml"/>
  <Override PartName="/ppt/notesSlides/notesSlide13.xml" ContentType="application/vnd.openxmlformats-officedocument.presentationml.notesSlide+xml"/>
  <Override PartName="/ppt/tags/tag13.xml" ContentType="application/vnd.openxmlformats-officedocument.presentationml.tags+xml"/>
  <Override PartName="/ppt/notesSlides/notesSlide14.xml" ContentType="application/vnd.openxmlformats-officedocument.presentationml.notesSlide+xml"/>
  <Override PartName="/ppt/tags/tag14.xml" ContentType="application/vnd.openxmlformats-officedocument.presentationml.tags+xml"/>
  <Override PartName="/ppt/notesSlides/notesSlide15.xml" ContentType="application/vnd.openxmlformats-officedocument.presentationml.notesSlide+xml"/>
  <Override PartName="/ppt/tags/tag15.xml" ContentType="application/vnd.openxmlformats-officedocument.presentationml.tags+xml"/>
  <Override PartName="/ppt/notesSlides/notesSlide16.xml" ContentType="application/vnd.openxmlformats-officedocument.presentationml.notesSlide+xml"/>
  <Override PartName="/ppt/tags/tag16.xml" ContentType="application/vnd.openxmlformats-officedocument.presentationml.tags+xml"/>
  <Override PartName="/ppt/notesSlides/notesSlide17.xml" ContentType="application/vnd.openxmlformats-officedocument.presentationml.notesSlide+xml"/>
  <Override PartName="/ppt/tags/tag17.xml" ContentType="application/vnd.openxmlformats-officedocument.presentationml.tags+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4"/>
  </p:sldMasterIdLst>
  <p:notesMasterIdLst>
    <p:notesMasterId r:id="rId23"/>
  </p:notesMasterIdLst>
  <p:sldIdLst>
    <p:sldId id="256" r:id="rId5"/>
    <p:sldId id="257" r:id="rId6"/>
    <p:sldId id="258" r:id="rId7"/>
    <p:sldId id="259" r:id="rId8"/>
    <p:sldId id="260" r:id="rId9"/>
    <p:sldId id="261" r:id="rId10"/>
    <p:sldId id="262" r:id="rId11"/>
    <p:sldId id="276" r:id="rId12"/>
    <p:sldId id="277" r:id="rId13"/>
    <p:sldId id="264" r:id="rId14"/>
    <p:sldId id="265" r:id="rId15"/>
    <p:sldId id="266" r:id="rId16"/>
    <p:sldId id="267" r:id="rId17"/>
    <p:sldId id="268" r:id="rId18"/>
    <p:sldId id="269" r:id="rId19"/>
    <p:sldId id="273" r:id="rId20"/>
    <p:sldId id="274" r:id="rId21"/>
    <p:sldId id="275" r:id="rId22"/>
  </p:sldIdLst>
  <p:sldSz cx="12192000" cy="6858000"/>
  <p:notesSz cx="6858000" cy="9144000"/>
  <p:embeddedFontLst>
    <p:embeddedFont>
      <p:font typeface="Century Gothic" panose="020B0502020202020204" pitchFamily="34" charset="0"/>
      <p:regular r:id="rId24"/>
      <p:bold r:id="rId25"/>
      <p:italic r:id="rId26"/>
      <p:boldItalic r:id="rId27"/>
    </p:embeddedFont>
  </p:embeddedFontLst>
  <p:custDataLst>
    <p:tags r:id="rId28"/>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9" roundtripDataSignature="AMtx7mhlYlCtF+airiOZksSy3UV5ad0gh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02198C4-3087-4945-87E3-76CBB3509B7E}">
  <a:tblStyle styleId="{802198C4-3087-4945-87E3-76CBB3509B7E}"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7742"/>
  </p:normalViewPr>
  <p:slideViewPr>
    <p:cSldViewPr snapToGrid="0">
      <p:cViewPr>
        <p:scale>
          <a:sx n="75" d="100"/>
          <a:sy n="75" d="100"/>
        </p:scale>
        <p:origin x="1424" y="3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3.fntdata"/><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2.fntdata"/><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customschemas.google.com/relationships/presentationmetadata" Target="meta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1.fntdata"/><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openxmlformats.org/officeDocument/2006/relationships/tags" Target="tags/tag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font" Target="fonts/font4.fntdata"/><Relationship Id="rId30" Type="http://schemas.openxmlformats.org/officeDocument/2006/relationships/presProps" Target="presProps.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2" name="Google Shape;14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71450" lvl="0" indent="-171450" algn="l" rtl="0">
              <a:lnSpc>
                <a:spcPct val="100000"/>
              </a:lnSpc>
              <a:spcBef>
                <a:spcPts val="0"/>
              </a:spcBef>
              <a:spcAft>
                <a:spcPts val="0"/>
              </a:spcAft>
              <a:buSzPts val="1100"/>
            </a:pPr>
            <a:endParaRPr dirty="0"/>
          </a:p>
        </p:txBody>
      </p:sp>
      <p:sp>
        <p:nvSpPr>
          <p:cNvPr id="200" name="Google Shape;200;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b="0" i="0" u="none" strike="noStrike" cap="none" dirty="0">
                <a:solidFill>
                  <a:srgbClr val="000000"/>
                </a:solidFill>
                <a:effectLst/>
                <a:latin typeface="Arial"/>
                <a:ea typeface="Arial"/>
                <a:cs typeface="Arial"/>
                <a:sym typeface="Arial"/>
              </a:rPr>
              <a:t>During the Design phase, static analysis tools, along with other built-in IDE tools, will be used to catch and warn of errors or potential violations during development.</a:t>
            </a:r>
          </a:p>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b="0" i="0" u="none" strike="noStrike" cap="none" dirty="0">
                <a:solidFill>
                  <a:srgbClr val="000000"/>
                </a:solidFill>
                <a:effectLst/>
                <a:latin typeface="Arial"/>
                <a:ea typeface="Arial"/>
                <a:cs typeface="Arial"/>
                <a:sym typeface="Arial"/>
              </a:rPr>
              <a:t>The automatic analysis tools will hook into the Build phase and provide warnings of non-severe violations but will fail a build completely if severe violations are found. This is where the compiler comes in as well. </a:t>
            </a:r>
          </a:p>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b="0" i="0" u="none" strike="noStrike" cap="none" dirty="0">
                <a:solidFill>
                  <a:srgbClr val="000000"/>
                </a:solidFill>
                <a:effectLst/>
                <a:latin typeface="Arial"/>
                <a:ea typeface="Arial"/>
                <a:cs typeface="Arial"/>
                <a:sym typeface="Arial"/>
              </a:rPr>
              <a:t>Finally, automated analysis and testing tools will be run on every successful build prior to publishing.  Should automated tests fail or report a problem, the build is deemed invalid and cannot be moved into production.</a:t>
            </a:r>
          </a:p>
          <a:p>
            <a:pPr marL="0" lvl="0" indent="0" algn="l" rtl="0">
              <a:lnSpc>
                <a:spcPct val="100000"/>
              </a:lnSpc>
              <a:spcBef>
                <a:spcPts val="0"/>
              </a:spcBef>
              <a:spcAft>
                <a:spcPts val="0"/>
              </a:spcAft>
              <a:buSzPts val="1100"/>
              <a:buNone/>
            </a:pPr>
            <a:endParaRPr dirty="0"/>
          </a:p>
        </p:txBody>
      </p:sp>
      <p:sp>
        <p:nvSpPr>
          <p:cNvPr id="207" name="Google Shape;207;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71450" lvl="0" indent="-171450" algn="l" rtl="0">
              <a:lnSpc>
                <a:spcPct val="100000"/>
              </a:lnSpc>
              <a:spcBef>
                <a:spcPts val="0"/>
              </a:spcBef>
              <a:spcAft>
                <a:spcPts val="0"/>
              </a:spcAft>
              <a:buSzPts val="1100"/>
            </a:pPr>
            <a:r>
              <a:rPr lang="en-US" dirty="0"/>
              <a:t>[read info above]</a:t>
            </a:r>
          </a:p>
          <a:p>
            <a:pPr marL="171450" lvl="0" indent="-171450" algn="l" rtl="0">
              <a:lnSpc>
                <a:spcPct val="100000"/>
              </a:lnSpc>
              <a:spcBef>
                <a:spcPts val="0"/>
              </a:spcBef>
              <a:spcAft>
                <a:spcPts val="0"/>
              </a:spcAft>
              <a:buSzPts val="1100"/>
            </a:pPr>
            <a:r>
              <a:rPr lang="en-US" dirty="0"/>
              <a:t>All policies should be applied to every phase of the </a:t>
            </a:r>
            <a:r>
              <a:rPr lang="en-US" dirty="0" err="1"/>
              <a:t>DevSecOps</a:t>
            </a:r>
            <a:r>
              <a:rPr lang="en-US" dirty="0"/>
              <a:t> pipeline</a:t>
            </a:r>
            <a:endParaRPr dirty="0"/>
          </a:p>
        </p:txBody>
      </p:sp>
      <p:sp>
        <p:nvSpPr>
          <p:cNvPr id="214" name="Google Shape;214;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1" name="Google Shape;221;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228" name="Google Shape;228;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35" name="Google Shape;235;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35" name="Google Shape;235;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209302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35" name="Google Shape;235;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087248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35" name="Google Shape;235;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639372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b="1" dirty="0"/>
              <a:t>Security Policies:</a:t>
            </a:r>
          </a:p>
          <a:p>
            <a:pPr marL="171450" lvl="0" indent="-171450" algn="l" rtl="0">
              <a:lnSpc>
                <a:spcPct val="100000"/>
              </a:lnSpc>
              <a:spcBef>
                <a:spcPts val="0"/>
              </a:spcBef>
              <a:spcAft>
                <a:spcPts val="0"/>
              </a:spcAft>
              <a:buSzPts val="1100"/>
            </a:pPr>
            <a:r>
              <a:rPr lang="en-US" dirty="0"/>
              <a:t>“</a:t>
            </a:r>
            <a:r>
              <a:rPr lang="en-US" sz="1100" b="0" i="0" u="none" strike="noStrike" cap="none" dirty="0">
                <a:solidFill>
                  <a:srgbClr val="000000"/>
                </a:solidFill>
                <a:effectLst/>
                <a:latin typeface="Arial"/>
                <a:ea typeface="Arial"/>
                <a:cs typeface="Arial"/>
                <a:sym typeface="Arial"/>
              </a:rPr>
              <a:t>define what is required of an organization’s employees from a security perspective” (Dunham, 2020)</a:t>
            </a:r>
          </a:p>
          <a:p>
            <a:pPr marL="171450" lvl="0" indent="-171450" algn="l" rtl="0">
              <a:lnSpc>
                <a:spcPct val="100000"/>
              </a:lnSpc>
              <a:spcBef>
                <a:spcPts val="0"/>
              </a:spcBef>
              <a:spcAft>
                <a:spcPts val="0"/>
              </a:spcAft>
              <a:buSzPts val="1100"/>
            </a:pPr>
            <a:r>
              <a:rPr lang="en-US" sz="1100" b="0" i="0" u="none" strike="noStrike" cap="none" dirty="0">
                <a:solidFill>
                  <a:srgbClr val="000000"/>
                </a:solidFill>
                <a:effectLst/>
                <a:latin typeface="Arial"/>
                <a:cs typeface="Arial"/>
                <a:sym typeface="Arial"/>
              </a:rPr>
              <a:t>“</a:t>
            </a:r>
            <a:r>
              <a:rPr lang="en-US" sz="1100" b="0" i="0" u="none" strike="noStrike" cap="none" dirty="0">
                <a:solidFill>
                  <a:srgbClr val="000000"/>
                </a:solidFill>
                <a:effectLst/>
                <a:latin typeface="Arial"/>
                <a:ea typeface="Arial"/>
                <a:cs typeface="Arial"/>
                <a:sym typeface="Arial"/>
              </a:rPr>
              <a:t>support an organization’s legal and ethical responsibilities” (Dunham, 2020)</a:t>
            </a:r>
          </a:p>
          <a:p>
            <a:pPr marL="171450" lvl="0" indent="-171450" algn="l" rtl="0">
              <a:lnSpc>
                <a:spcPct val="100000"/>
              </a:lnSpc>
              <a:spcBef>
                <a:spcPts val="0"/>
              </a:spcBef>
              <a:spcAft>
                <a:spcPts val="0"/>
              </a:spcAft>
              <a:buSzPts val="1100"/>
            </a:pPr>
            <a:r>
              <a:rPr lang="en-US" sz="1100" b="0" i="0" u="none" strike="noStrike" cap="none" dirty="0">
                <a:solidFill>
                  <a:srgbClr val="000000"/>
                </a:solidFill>
                <a:effectLst/>
                <a:latin typeface="Arial"/>
                <a:cs typeface="Arial"/>
                <a:sym typeface="Arial"/>
              </a:rPr>
              <a:t>“</a:t>
            </a:r>
            <a:r>
              <a:rPr lang="en-US" sz="1100" b="0" i="0" u="none" strike="noStrike" cap="none" dirty="0">
                <a:solidFill>
                  <a:srgbClr val="000000"/>
                </a:solidFill>
                <a:effectLst/>
                <a:latin typeface="Arial"/>
                <a:ea typeface="Arial"/>
                <a:cs typeface="Arial"/>
                <a:sym typeface="Arial"/>
              </a:rPr>
              <a:t>hold individuals accountable for compliance with expected behaviors with regard to information security” (Dunham, 2020)</a:t>
            </a:r>
          </a:p>
          <a:p>
            <a:pPr marL="171450" lvl="0" indent="-171450" algn="l" rtl="0">
              <a:lnSpc>
                <a:spcPct val="100000"/>
              </a:lnSpc>
              <a:spcBef>
                <a:spcPts val="0"/>
              </a:spcBef>
              <a:spcAft>
                <a:spcPts val="0"/>
              </a:spcAft>
              <a:buSzPts val="1100"/>
            </a:pPr>
            <a:r>
              <a:rPr lang="en-US" sz="1100" b="0" i="0" u="none" strike="noStrike" cap="none" dirty="0">
                <a:solidFill>
                  <a:srgbClr val="000000"/>
                </a:solidFill>
                <a:effectLst/>
                <a:latin typeface="Arial"/>
                <a:cs typeface="Arial"/>
                <a:sym typeface="Arial"/>
              </a:rPr>
              <a:t>Supports Defense in Depth by creating layers of security in which if one fails, others can take its place</a:t>
            </a:r>
            <a:endParaRPr dirty="0"/>
          </a:p>
        </p:txBody>
      </p:sp>
      <p:sp>
        <p:nvSpPr>
          <p:cNvPr id="149" name="Google Shape;14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STD-001-CPP – C</a:t>
            </a:r>
            <a:r>
              <a:rPr lang="en-US" sz="1100" b="0" i="0" u="none" strike="noStrike" cap="none" dirty="0">
                <a:solidFill>
                  <a:srgbClr val="000000"/>
                </a:solidFill>
                <a:effectLst/>
                <a:latin typeface="Arial"/>
                <a:ea typeface="Arial"/>
                <a:cs typeface="Arial"/>
                <a:sym typeface="Arial"/>
              </a:rPr>
              <a:t>hoose appropriate types of integers. Choose the most appropriate type of integer needed for a variable. Integer types provide a “finite subset of the mathematical set of integers” based on the specific type of integer. Using an incorrectly sized integer variable can cause a buffer overflow or numerical overflow (wraparound) and lead to exploitable vulnerabilities or undefined behavior (</a:t>
            </a:r>
            <a:r>
              <a:rPr lang="en-US" sz="1100" b="0" i="0" u="none" strike="noStrike" cap="none" dirty="0" err="1">
                <a:solidFill>
                  <a:srgbClr val="000000"/>
                </a:solidFill>
                <a:effectLst/>
                <a:latin typeface="Arial"/>
                <a:ea typeface="Arial"/>
                <a:cs typeface="Arial"/>
                <a:sym typeface="Arial"/>
              </a:rPr>
              <a:t>Seacord</a:t>
            </a:r>
            <a:r>
              <a:rPr lang="en-US" sz="1100" b="0" i="0" u="none" strike="noStrike" cap="none" dirty="0">
                <a:solidFill>
                  <a:srgbClr val="000000"/>
                </a:solidFill>
                <a:effectLst/>
                <a:latin typeface="Arial"/>
                <a:ea typeface="Arial"/>
                <a:cs typeface="Arial"/>
                <a:sym typeface="Arial"/>
              </a:rPr>
              <a:t>, 2013, pp 87-113).</a:t>
            </a:r>
          </a:p>
          <a:p>
            <a:pPr marL="171450" lvl="0" indent="-171450" algn="l" rtl="0">
              <a:lnSpc>
                <a:spcPct val="100000"/>
              </a:lnSpc>
              <a:spcBef>
                <a:spcPts val="0"/>
              </a:spcBef>
              <a:spcAft>
                <a:spcPts val="0"/>
              </a:spcAft>
              <a:buSzPts val="1100"/>
            </a:pPr>
            <a:endParaRPr lang="en-US" sz="1100" b="0" i="0" u="none" strike="noStrike" cap="none" dirty="0">
              <a:solidFill>
                <a:srgbClr val="000000"/>
              </a:solidFill>
              <a:effectLst/>
              <a:latin typeface="Arial"/>
              <a:cs typeface="Arial"/>
              <a:sym typeface="Arial"/>
            </a:endParaRPr>
          </a:p>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STD-002-CPP – E</a:t>
            </a:r>
            <a:r>
              <a:rPr lang="en-US" sz="1100" b="0" i="0" u="none" strike="noStrike" cap="none" dirty="0">
                <a:solidFill>
                  <a:srgbClr val="000000"/>
                </a:solidFill>
                <a:effectLst/>
                <a:latin typeface="Arial"/>
                <a:ea typeface="Arial"/>
                <a:cs typeface="Arial"/>
                <a:sym typeface="Arial"/>
              </a:rPr>
              <a:t>nsure operations on signed integers do not wrap. Operations on signed integers should not wrap. As seen in standard STD-001-CPP, the data type can be updated to an unsigned integer which will help prevent wrap in some cases but not all. Prior to executing a mathematical operation on a signed integer, code should check for a potential overflow and act accordingly (Software Engineering Institute, 2006).</a:t>
            </a:r>
            <a:r>
              <a:rPr lang="en-US" dirty="0">
                <a:effectLst/>
              </a:rPr>
              <a:t> </a:t>
            </a:r>
          </a:p>
          <a:p>
            <a:pPr marL="171450" lvl="0" indent="-171450" algn="l" rtl="0">
              <a:lnSpc>
                <a:spcPct val="100000"/>
              </a:lnSpc>
              <a:spcBef>
                <a:spcPts val="0"/>
              </a:spcBef>
              <a:spcAft>
                <a:spcPts val="0"/>
              </a:spcAft>
              <a:buSzPts val="1100"/>
            </a:pPr>
            <a:endParaRPr lang="en-US" dirty="0">
              <a:effectLst/>
            </a:endParaRPr>
          </a:p>
          <a:p>
            <a:pPr marL="171450" lvl="0" indent="-171450" algn="l" rtl="0">
              <a:lnSpc>
                <a:spcPct val="100000"/>
              </a:lnSpc>
              <a:spcBef>
                <a:spcPts val="0"/>
              </a:spcBef>
              <a:spcAft>
                <a:spcPts val="0"/>
              </a:spcAft>
              <a:buSzPts val="1100"/>
            </a:pPr>
            <a:r>
              <a:rPr lang="en-US" dirty="0">
                <a:effectLst/>
              </a:rPr>
              <a:t>STD-003-CPP – E</a:t>
            </a:r>
            <a:r>
              <a:rPr lang="en-US" sz="1100" b="0" i="0" u="none" strike="noStrike" cap="none" dirty="0">
                <a:solidFill>
                  <a:srgbClr val="000000"/>
                </a:solidFill>
                <a:effectLst/>
                <a:latin typeface="Arial"/>
                <a:ea typeface="Arial"/>
                <a:cs typeface="Arial"/>
                <a:sym typeface="Arial"/>
              </a:rPr>
              <a:t>nsure that strings have enough storage space for the character data and a null terminator. Data inserted or copied into an insufficiently sized buffer may result in a buffer overflow.  Strings should be either truncated or measures should be in place to ensure sufficient space is available prior to assigning a value (Software Engineering Institute, 2008).</a:t>
            </a:r>
            <a:r>
              <a:rPr lang="en-US" dirty="0">
                <a:effectLst/>
              </a:rPr>
              <a:t> </a:t>
            </a:r>
          </a:p>
          <a:p>
            <a:pPr marL="171450" lvl="0" indent="-171450" algn="l" rtl="0">
              <a:lnSpc>
                <a:spcPct val="100000"/>
              </a:lnSpc>
              <a:spcBef>
                <a:spcPts val="0"/>
              </a:spcBef>
              <a:spcAft>
                <a:spcPts val="0"/>
              </a:spcAft>
              <a:buSzPts val="1100"/>
            </a:pPr>
            <a:endParaRPr lang="en-US" dirty="0">
              <a:effectLst/>
            </a:endParaRPr>
          </a:p>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effectLst/>
              </a:rPr>
              <a:t>STD-004-CPP – P</a:t>
            </a:r>
            <a:r>
              <a:rPr lang="en-US" sz="1100" b="0" i="0" u="none" strike="noStrike" cap="none" dirty="0">
                <a:solidFill>
                  <a:srgbClr val="000000"/>
                </a:solidFill>
                <a:effectLst/>
                <a:latin typeface="Arial"/>
                <a:ea typeface="Arial"/>
                <a:cs typeface="Arial"/>
                <a:sym typeface="Arial"/>
              </a:rPr>
              <a:t>revent SQL injection. SQL queries can be maliciously altered, if not sanitized and validated, resulting in information leaks and/or data modification. Stored procedures are the primary defense against SQL injection as no raw SQL string is being sent across the network. Parameterized queries should be used when an application is writing raw queries itself (Software Engineering Institute, 2009).</a:t>
            </a:r>
            <a:r>
              <a:rPr lang="en-US" dirty="0">
                <a:effectLst/>
              </a:rPr>
              <a:t> </a:t>
            </a:r>
          </a:p>
          <a:p>
            <a:pPr marL="171450" lvl="0" indent="-171450" algn="l" rtl="0">
              <a:lnSpc>
                <a:spcPct val="100000"/>
              </a:lnSpc>
              <a:spcBef>
                <a:spcPts val="0"/>
              </a:spcBef>
              <a:spcAft>
                <a:spcPts val="0"/>
              </a:spcAft>
              <a:buSzPts val="1100"/>
            </a:pPr>
            <a:endParaRPr lang="en-US" dirty="0">
              <a:effectLst/>
            </a:endParaRPr>
          </a:p>
          <a:p>
            <a:pPr marL="171450" lvl="0" indent="-171450" algn="l" rtl="0">
              <a:lnSpc>
                <a:spcPct val="100000"/>
              </a:lnSpc>
              <a:spcBef>
                <a:spcPts val="0"/>
              </a:spcBef>
              <a:spcAft>
                <a:spcPts val="0"/>
              </a:spcAft>
              <a:buSzPts val="1100"/>
            </a:pPr>
            <a:r>
              <a:rPr lang="en-US" dirty="0">
                <a:effectLst/>
              </a:rPr>
              <a:t>STD-005-CPP – D</a:t>
            </a:r>
            <a:r>
              <a:rPr lang="en-US" sz="1100" b="0" i="0" u="none" strike="noStrike" cap="none" dirty="0">
                <a:solidFill>
                  <a:srgbClr val="000000"/>
                </a:solidFill>
                <a:effectLst/>
                <a:latin typeface="Arial"/>
                <a:ea typeface="Arial"/>
                <a:cs typeface="Arial"/>
                <a:sym typeface="Arial"/>
              </a:rPr>
              <a:t>o not access memory that has already been freed. Avoid creating or using dangling pointers. Dangling pointers are pointers to memory that has been freed or deallocated by a memory management function. Dangling pointers can lead to unexpected behavior and result in vulnerabilities that can be exploited by a hacker (Software Engineering Institute, 2008)</a:t>
            </a:r>
            <a:r>
              <a:rPr lang="en-US" dirty="0">
                <a:effectLst/>
              </a:rPr>
              <a:t> </a:t>
            </a:r>
          </a:p>
          <a:p>
            <a:pPr marL="171450" lvl="0" indent="-171450" algn="l" rtl="0">
              <a:lnSpc>
                <a:spcPct val="100000"/>
              </a:lnSpc>
              <a:spcBef>
                <a:spcPts val="0"/>
              </a:spcBef>
              <a:spcAft>
                <a:spcPts val="0"/>
              </a:spcAft>
              <a:buSzPts val="1100"/>
            </a:pPr>
            <a:endParaRPr lang="en-US" dirty="0">
              <a:effectLst/>
            </a:endParaRPr>
          </a:p>
          <a:p>
            <a:pPr marL="171450" lvl="0" indent="-171450" algn="l" rtl="0">
              <a:lnSpc>
                <a:spcPct val="100000"/>
              </a:lnSpc>
              <a:spcBef>
                <a:spcPts val="0"/>
              </a:spcBef>
              <a:spcAft>
                <a:spcPts val="0"/>
              </a:spcAft>
              <a:buSzPts val="1100"/>
            </a:pPr>
            <a:r>
              <a:rPr lang="en-US" dirty="0">
                <a:effectLst/>
              </a:rPr>
              <a:t>STD-006-CPP – </a:t>
            </a:r>
            <a:r>
              <a:rPr lang="en-US" sz="1100" b="0" i="0" u="none" strike="noStrike" cap="none" dirty="0">
                <a:solidFill>
                  <a:srgbClr val="000000"/>
                </a:solidFill>
                <a:effectLst/>
                <a:latin typeface="Arial"/>
                <a:ea typeface="Arial"/>
                <a:cs typeface="Arial"/>
                <a:sym typeface="Arial"/>
              </a:rPr>
              <a:t>Use assertions liberally throughout the code.</a:t>
            </a:r>
            <a:r>
              <a:rPr lang="en-US" dirty="0">
                <a:effectLst/>
              </a:rPr>
              <a:t> </a:t>
            </a:r>
            <a:r>
              <a:rPr lang="en-US" sz="1100" b="0" i="0" u="none" strike="noStrike" cap="none" dirty="0">
                <a:solidFill>
                  <a:srgbClr val="000000"/>
                </a:solidFill>
                <a:effectLst/>
                <a:latin typeface="Arial"/>
                <a:ea typeface="Arial"/>
                <a:cs typeface="Arial"/>
                <a:sym typeface="Arial"/>
              </a:rPr>
              <a:t>Assert statements can catch bugs early and make debugging easier and quicker. Assertions should include a descriptive error message that is printed if the assert statement fails. This will help with debugging in being able to identify where the build failed and under what conditions (LLVM, 2003).</a:t>
            </a:r>
            <a:r>
              <a:rPr lang="en-US" dirty="0">
                <a:effectLst/>
              </a:rPr>
              <a:t> </a:t>
            </a:r>
          </a:p>
          <a:p>
            <a:pPr marL="171450" lvl="0" indent="-171450" algn="l" rtl="0">
              <a:lnSpc>
                <a:spcPct val="100000"/>
              </a:lnSpc>
              <a:spcBef>
                <a:spcPts val="0"/>
              </a:spcBef>
              <a:spcAft>
                <a:spcPts val="0"/>
              </a:spcAft>
              <a:buSzPts val="1100"/>
            </a:pPr>
            <a:endParaRPr lang="en-US" dirty="0">
              <a:effectLst/>
            </a:endParaRPr>
          </a:p>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effectLst/>
              </a:rPr>
              <a:t>STD-007-CPP – Handle all exceptions. </a:t>
            </a:r>
            <a:r>
              <a:rPr lang="en-US" sz="1100" dirty="0">
                <a:effectLst/>
                <a:latin typeface="Times New Roman" panose="02020603050405020304" pitchFamily="18" charset="0"/>
                <a:ea typeface="Times New Roman" panose="02020603050405020304" pitchFamily="18" charset="0"/>
              </a:rPr>
              <a:t>Catching all errors using the </a:t>
            </a:r>
            <a:r>
              <a:rPr lang="en-US" sz="1100" dirty="0">
                <a:effectLst/>
                <a:latin typeface="Courier New" panose="02070309020205020404" pitchFamily="49" charset="0"/>
                <a:ea typeface="Times New Roman" panose="02020603050405020304" pitchFamily="18" charset="0"/>
              </a:rPr>
              <a:t>catch(…)</a:t>
            </a:r>
            <a:r>
              <a:rPr lang="en-US" sz="1100" dirty="0">
                <a:effectLst/>
                <a:latin typeface="Times New Roman" panose="02020603050405020304" pitchFamily="18" charset="0"/>
                <a:ea typeface="Times New Roman" panose="02020603050405020304" pitchFamily="18" charset="0"/>
              </a:rPr>
              <a:t> must not be used without reason or proper error handling within the catch statement.  This is otherwise considered “error hiding” and can cause unforeseen problems as the source of the error is not fixed or known.</a:t>
            </a:r>
            <a:r>
              <a:rPr lang="en-US" dirty="0">
                <a:effectLst/>
              </a:rPr>
              <a:t> </a:t>
            </a:r>
          </a:p>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US" dirty="0">
              <a:effectLst/>
            </a:endParaRPr>
          </a:p>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effectLst/>
              </a:rPr>
              <a:t>STD-008-CPP – </a:t>
            </a:r>
            <a:r>
              <a:rPr lang="en-US" sz="1100" b="0" i="0" u="none" strike="noStrike" cap="none" dirty="0">
                <a:solidFill>
                  <a:srgbClr val="000000"/>
                </a:solidFill>
                <a:effectLst/>
                <a:latin typeface="Arial"/>
                <a:ea typeface="Arial"/>
                <a:cs typeface="Arial"/>
                <a:sym typeface="Arial"/>
              </a:rPr>
              <a:t>Do not read uninitialized variables. Variables of type T must be initialized before being read. Attempting to read an uninitialized variable can result in a coding error and vulnerability. This happens because the variable can be removed during compilation as part of the compiler’s optimizations (Software Engineering Institute, 2008)</a:t>
            </a:r>
            <a:r>
              <a:rPr lang="en-US" dirty="0">
                <a:effectLst/>
              </a:rPr>
              <a:t> </a:t>
            </a:r>
          </a:p>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US" dirty="0">
              <a:effectLst/>
            </a:endParaRPr>
          </a:p>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effectLst/>
              </a:rPr>
              <a:t>STD-009-CPP – </a:t>
            </a:r>
            <a:r>
              <a:rPr lang="en-US" sz="1100" b="0" i="0" u="none" strike="noStrike" cap="none" dirty="0">
                <a:solidFill>
                  <a:srgbClr val="000000"/>
                </a:solidFill>
                <a:effectLst/>
                <a:latin typeface="Arial"/>
                <a:ea typeface="Arial"/>
                <a:cs typeface="Arial"/>
                <a:sym typeface="Arial"/>
              </a:rPr>
              <a:t>Do not store an already owned pointer into an unrelated smart pointer.  Smart pointers enclose a regular pointer and automatically manage its memory allocation via internal constructor and destructor methods in the smart pointer classes.</a:t>
            </a:r>
            <a:r>
              <a:rPr lang="en-US" dirty="0">
                <a:effectLst/>
              </a:rPr>
              <a:t> </a:t>
            </a:r>
          </a:p>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US" dirty="0">
              <a:effectLst/>
            </a:endParaRPr>
          </a:p>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effectLst/>
              </a:rPr>
              <a:t>STD-010-CPP - </a:t>
            </a:r>
            <a:r>
              <a:rPr lang="en-US" sz="1100" b="0" i="0" u="none" strike="noStrike" cap="none" dirty="0">
                <a:solidFill>
                  <a:srgbClr val="000000"/>
                </a:solidFill>
                <a:effectLst/>
                <a:latin typeface="Arial"/>
                <a:ea typeface="Arial"/>
                <a:cs typeface="Arial"/>
                <a:sym typeface="Arial"/>
              </a:rPr>
              <a:t>Do not create strings from null pointers. Passing a null pointer to some of the underlying methods in the string class can result in undefined behavior (Software Engineering Institute, 2014).</a:t>
            </a:r>
            <a:r>
              <a:rPr lang="en-US" dirty="0">
                <a:effectLst/>
              </a:rPr>
              <a:t> </a:t>
            </a:r>
            <a:endParaRPr lang="en-US" sz="1100" b="0" i="0" u="none" strike="noStrike" cap="none" dirty="0">
              <a:solidFill>
                <a:srgbClr val="000000"/>
              </a:solidFill>
              <a:effectLst/>
              <a:latin typeface="Arial"/>
              <a:ea typeface="Arial"/>
              <a:cs typeface="Arial"/>
              <a:sym typeface="Arial"/>
            </a:endParaRPr>
          </a:p>
        </p:txBody>
      </p:sp>
      <p:sp>
        <p:nvSpPr>
          <p:cNvPr id="157" name="Google Shape;157;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165" name="Google Shape;16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342900">
              <a:lnSpc>
                <a:spcPct val="100000"/>
              </a:lnSpc>
              <a:spcBef>
                <a:spcPts val="0"/>
              </a:spcBef>
              <a:buClr>
                <a:schemeClr val="bg1"/>
              </a:buClr>
              <a:buSzPts val="1100"/>
              <a:defRPr/>
            </a:pPr>
            <a:r>
              <a:rPr lang="en-US" dirty="0">
                <a:solidFill>
                  <a:schemeClr val="bg1"/>
                </a:solidFill>
                <a:latin typeface="Century Gothic" panose="020B0502020202020204" pitchFamily="34" charset="0"/>
              </a:rPr>
              <a:t>STD-001-CPP – (high, unlikely) C</a:t>
            </a:r>
            <a:r>
              <a:rPr lang="en-US" dirty="0">
                <a:solidFill>
                  <a:schemeClr val="bg1"/>
                </a:solidFill>
                <a:latin typeface="Century Gothic" panose="020B0502020202020204" pitchFamily="34" charset="0"/>
                <a:ea typeface="Arial"/>
                <a:cs typeface="Arial"/>
                <a:sym typeface="Arial"/>
              </a:rPr>
              <a:t>hoose appropriate types of integers</a:t>
            </a:r>
            <a:endParaRPr lang="en-US" dirty="0">
              <a:solidFill>
                <a:schemeClr val="bg1"/>
              </a:solidFill>
              <a:latin typeface="Century Gothic" panose="020B0502020202020204" pitchFamily="34" charset="0"/>
              <a:cs typeface="Arial"/>
              <a:sym typeface="Arial"/>
            </a:endParaRPr>
          </a:p>
          <a:p>
            <a:pPr marL="342900">
              <a:lnSpc>
                <a:spcPct val="100000"/>
              </a:lnSpc>
              <a:spcBef>
                <a:spcPts val="0"/>
              </a:spcBef>
              <a:buClr>
                <a:schemeClr val="bg1"/>
              </a:buClr>
              <a:buSzPts val="1100"/>
              <a:defRPr/>
            </a:pPr>
            <a:r>
              <a:rPr lang="en-US" dirty="0">
                <a:solidFill>
                  <a:schemeClr val="bg1"/>
                </a:solidFill>
                <a:latin typeface="Century Gothic" panose="020B0502020202020204" pitchFamily="34" charset="0"/>
              </a:rPr>
              <a:t>STD-002-CPP – (low, unlikely)  E</a:t>
            </a:r>
            <a:r>
              <a:rPr lang="en-US" dirty="0">
                <a:solidFill>
                  <a:schemeClr val="bg1"/>
                </a:solidFill>
                <a:latin typeface="Century Gothic" panose="020B0502020202020204" pitchFamily="34" charset="0"/>
                <a:ea typeface="Arial"/>
                <a:cs typeface="Arial"/>
                <a:sym typeface="Arial"/>
              </a:rPr>
              <a:t>nsure operations on signed integers do not wrap</a:t>
            </a:r>
          </a:p>
          <a:p>
            <a:pPr marL="342900">
              <a:lnSpc>
                <a:spcPct val="100000"/>
              </a:lnSpc>
              <a:spcBef>
                <a:spcPts val="0"/>
              </a:spcBef>
              <a:buClr>
                <a:schemeClr val="bg1"/>
              </a:buClr>
              <a:buSzPts val="1100"/>
              <a:defRPr/>
            </a:pPr>
            <a:r>
              <a:rPr lang="en-US" dirty="0">
                <a:solidFill>
                  <a:schemeClr val="bg1"/>
                </a:solidFill>
                <a:latin typeface="Century Gothic" panose="020B0502020202020204" pitchFamily="34" charset="0"/>
              </a:rPr>
              <a:t>STD-003-CPP – (high, likely) E</a:t>
            </a:r>
            <a:r>
              <a:rPr lang="en-US" dirty="0">
                <a:solidFill>
                  <a:schemeClr val="bg1"/>
                </a:solidFill>
                <a:latin typeface="Century Gothic" panose="020B0502020202020204" pitchFamily="34" charset="0"/>
                <a:ea typeface="Arial"/>
                <a:cs typeface="Arial"/>
                <a:sym typeface="Arial"/>
              </a:rPr>
              <a:t>nsure that strings have enough storage space for the character data and a null terminator</a:t>
            </a:r>
            <a:endParaRPr lang="en-US" dirty="0">
              <a:solidFill>
                <a:schemeClr val="bg1"/>
              </a:solidFill>
              <a:latin typeface="Century Gothic" panose="020B0502020202020204" pitchFamily="34" charset="0"/>
            </a:endParaRPr>
          </a:p>
          <a:p>
            <a:pPr marL="342900">
              <a:lnSpc>
                <a:spcPct val="100000"/>
              </a:lnSpc>
              <a:spcBef>
                <a:spcPts val="0"/>
              </a:spcBef>
              <a:buClr>
                <a:schemeClr val="bg1"/>
              </a:buClr>
              <a:buSzPts val="1100"/>
              <a:defRPr/>
            </a:pPr>
            <a:r>
              <a:rPr lang="en-US" dirty="0">
                <a:solidFill>
                  <a:schemeClr val="bg1"/>
                </a:solidFill>
                <a:latin typeface="Century Gothic" panose="020B0502020202020204" pitchFamily="34" charset="0"/>
              </a:rPr>
              <a:t>STD-004-CPP – (high, probable) P</a:t>
            </a:r>
            <a:r>
              <a:rPr lang="en-US" dirty="0">
                <a:solidFill>
                  <a:schemeClr val="bg1"/>
                </a:solidFill>
                <a:latin typeface="Century Gothic" panose="020B0502020202020204" pitchFamily="34" charset="0"/>
                <a:ea typeface="Arial"/>
                <a:cs typeface="Arial"/>
                <a:sym typeface="Arial"/>
              </a:rPr>
              <a:t>revent SQL injection</a:t>
            </a:r>
            <a:endParaRPr lang="en-US" dirty="0">
              <a:solidFill>
                <a:schemeClr val="bg1"/>
              </a:solidFill>
              <a:latin typeface="Century Gothic" panose="020B0502020202020204" pitchFamily="34" charset="0"/>
            </a:endParaRPr>
          </a:p>
          <a:p>
            <a:pPr marL="342900">
              <a:lnSpc>
                <a:spcPct val="100000"/>
              </a:lnSpc>
              <a:spcBef>
                <a:spcPts val="0"/>
              </a:spcBef>
              <a:buClr>
                <a:schemeClr val="bg1"/>
              </a:buClr>
              <a:buSzPts val="1100"/>
            </a:pPr>
            <a:r>
              <a:rPr lang="en-US" dirty="0">
                <a:solidFill>
                  <a:schemeClr val="bg1"/>
                </a:solidFill>
                <a:latin typeface="Century Gothic" panose="020B0502020202020204" pitchFamily="34" charset="0"/>
              </a:rPr>
              <a:t>STD-005-CPP – (high, likely) D</a:t>
            </a:r>
            <a:r>
              <a:rPr lang="en-US" dirty="0">
                <a:solidFill>
                  <a:schemeClr val="bg1"/>
                </a:solidFill>
                <a:latin typeface="Century Gothic" panose="020B0502020202020204" pitchFamily="34" charset="0"/>
                <a:ea typeface="Arial"/>
                <a:cs typeface="Arial"/>
                <a:sym typeface="Arial"/>
              </a:rPr>
              <a:t>o not access memory that has already been freed</a:t>
            </a:r>
            <a:endParaRPr lang="en-US" dirty="0">
              <a:solidFill>
                <a:schemeClr val="bg1"/>
              </a:solidFill>
              <a:latin typeface="Century Gothic" panose="020B0502020202020204" pitchFamily="34" charset="0"/>
            </a:endParaRPr>
          </a:p>
          <a:p>
            <a:pPr marL="342900">
              <a:lnSpc>
                <a:spcPct val="100000"/>
              </a:lnSpc>
              <a:spcBef>
                <a:spcPts val="0"/>
              </a:spcBef>
              <a:buClr>
                <a:schemeClr val="bg1"/>
              </a:buClr>
              <a:buSzPts val="1100"/>
            </a:pPr>
            <a:r>
              <a:rPr lang="en-US" dirty="0">
                <a:solidFill>
                  <a:schemeClr val="bg1"/>
                </a:solidFill>
                <a:latin typeface="Century Gothic" panose="020B0502020202020204" pitchFamily="34" charset="0"/>
              </a:rPr>
              <a:t>STD-006-CPP – (low, unlikely) </a:t>
            </a:r>
            <a:r>
              <a:rPr lang="en-US" dirty="0">
                <a:solidFill>
                  <a:schemeClr val="bg1"/>
                </a:solidFill>
                <a:latin typeface="Century Gothic" panose="020B0502020202020204" pitchFamily="34" charset="0"/>
                <a:ea typeface="Arial"/>
                <a:cs typeface="Arial"/>
                <a:sym typeface="Arial"/>
              </a:rPr>
              <a:t>Use assertions liberally throughout the code</a:t>
            </a:r>
            <a:endParaRPr lang="en-US" dirty="0">
              <a:solidFill>
                <a:schemeClr val="bg1"/>
              </a:solidFill>
              <a:latin typeface="Century Gothic" panose="020B0502020202020204" pitchFamily="34" charset="0"/>
            </a:endParaRPr>
          </a:p>
          <a:p>
            <a:pPr marL="342900">
              <a:lnSpc>
                <a:spcPct val="100000"/>
              </a:lnSpc>
              <a:spcBef>
                <a:spcPts val="0"/>
              </a:spcBef>
              <a:buClr>
                <a:schemeClr val="bg1"/>
              </a:buClr>
              <a:buSzPts val="1100"/>
              <a:defRPr/>
            </a:pPr>
            <a:r>
              <a:rPr lang="en-US" dirty="0">
                <a:solidFill>
                  <a:schemeClr val="bg1"/>
                </a:solidFill>
                <a:latin typeface="Century Gothic" panose="020B0502020202020204" pitchFamily="34" charset="0"/>
              </a:rPr>
              <a:t>STD-007-CPP – (low, probable) Handle all exceptions</a:t>
            </a:r>
          </a:p>
          <a:p>
            <a:pPr marL="342900">
              <a:lnSpc>
                <a:spcPct val="100000"/>
              </a:lnSpc>
              <a:spcBef>
                <a:spcPts val="0"/>
              </a:spcBef>
              <a:buClr>
                <a:schemeClr val="bg1"/>
              </a:buClr>
              <a:buSzPts val="1100"/>
              <a:defRPr/>
            </a:pPr>
            <a:r>
              <a:rPr lang="en-US" dirty="0">
                <a:solidFill>
                  <a:schemeClr val="bg1"/>
                </a:solidFill>
                <a:latin typeface="Century Gothic" panose="020B0502020202020204" pitchFamily="34" charset="0"/>
              </a:rPr>
              <a:t>STD-008-CPP – (high, probable) </a:t>
            </a:r>
            <a:r>
              <a:rPr lang="en-US" dirty="0">
                <a:solidFill>
                  <a:schemeClr val="bg1"/>
                </a:solidFill>
                <a:latin typeface="Century Gothic" panose="020B0502020202020204" pitchFamily="34" charset="0"/>
                <a:ea typeface="Arial"/>
                <a:cs typeface="Arial"/>
                <a:sym typeface="Arial"/>
              </a:rPr>
              <a:t>Do not read uninitialized variables</a:t>
            </a:r>
            <a:endParaRPr lang="en-US" dirty="0">
              <a:solidFill>
                <a:schemeClr val="bg1"/>
              </a:solidFill>
              <a:latin typeface="Century Gothic" panose="020B0502020202020204" pitchFamily="34" charset="0"/>
            </a:endParaRPr>
          </a:p>
          <a:p>
            <a:pPr marL="342900">
              <a:lnSpc>
                <a:spcPct val="100000"/>
              </a:lnSpc>
              <a:spcBef>
                <a:spcPts val="0"/>
              </a:spcBef>
              <a:buClr>
                <a:schemeClr val="bg1"/>
              </a:buClr>
              <a:buSzPts val="1100"/>
              <a:defRPr/>
            </a:pPr>
            <a:r>
              <a:rPr lang="en-US" dirty="0">
                <a:solidFill>
                  <a:schemeClr val="bg1"/>
                </a:solidFill>
                <a:latin typeface="Century Gothic" panose="020B0502020202020204" pitchFamily="34" charset="0"/>
              </a:rPr>
              <a:t>STD-009-CPP – (high, likely) </a:t>
            </a:r>
            <a:r>
              <a:rPr lang="en-US" dirty="0">
                <a:solidFill>
                  <a:schemeClr val="bg1"/>
                </a:solidFill>
                <a:latin typeface="Century Gothic" panose="020B0502020202020204" pitchFamily="34" charset="0"/>
                <a:ea typeface="Arial"/>
                <a:cs typeface="Arial"/>
                <a:sym typeface="Arial"/>
              </a:rPr>
              <a:t>Do not store an already owned pointer into an unrelated smart pointer</a:t>
            </a:r>
            <a:endParaRPr lang="en-US" dirty="0">
              <a:solidFill>
                <a:schemeClr val="bg1"/>
              </a:solidFill>
              <a:latin typeface="Century Gothic" panose="020B0502020202020204" pitchFamily="34" charset="0"/>
            </a:endParaRPr>
          </a:p>
          <a:p>
            <a:pPr marL="342900">
              <a:lnSpc>
                <a:spcPct val="100000"/>
              </a:lnSpc>
              <a:spcBef>
                <a:spcPts val="0"/>
              </a:spcBef>
              <a:buClr>
                <a:schemeClr val="bg1"/>
              </a:buClr>
              <a:buSzPts val="1100"/>
              <a:defRPr/>
            </a:pPr>
            <a:r>
              <a:rPr lang="en-US" dirty="0">
                <a:solidFill>
                  <a:schemeClr val="bg1"/>
                </a:solidFill>
                <a:latin typeface="Century Gothic" panose="020B0502020202020204" pitchFamily="34" charset="0"/>
              </a:rPr>
              <a:t>STD-010-CPP – (high, likely) </a:t>
            </a:r>
            <a:r>
              <a:rPr lang="en-US" dirty="0">
                <a:solidFill>
                  <a:schemeClr val="bg1"/>
                </a:solidFill>
                <a:latin typeface="Century Gothic" panose="020B0502020202020204" pitchFamily="34" charset="0"/>
                <a:ea typeface="Arial"/>
                <a:cs typeface="Arial"/>
                <a:sym typeface="Arial"/>
              </a:rPr>
              <a:t>Do not create strings from null pointers</a:t>
            </a:r>
          </a:p>
        </p:txBody>
      </p:sp>
      <p:sp>
        <p:nvSpPr>
          <p:cNvPr id="172" name="Google Shape;172;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At rest: </a:t>
            </a:r>
            <a:r>
              <a:rPr lang="en-US" sz="1100" b="0" i="0" u="none" strike="noStrike" cap="none" dirty="0">
                <a:solidFill>
                  <a:srgbClr val="000000"/>
                </a:solidFill>
                <a:effectLst/>
                <a:latin typeface="Arial"/>
                <a:ea typeface="Arial"/>
                <a:cs typeface="Arial"/>
                <a:sym typeface="Arial"/>
              </a:rPr>
              <a:t>When data is being stored on disk, it should be encrypted prior to saving to disk.  This is used to prevent other users or systems from accessing sensitive information from files created or used by a system or program.</a:t>
            </a:r>
            <a:r>
              <a:rPr lang="en-US" dirty="0">
                <a:effectLst/>
              </a:rPr>
              <a:t> </a:t>
            </a:r>
          </a:p>
          <a:p>
            <a:pPr marL="0" lvl="0" indent="0" algn="l" rtl="0">
              <a:lnSpc>
                <a:spcPct val="100000"/>
              </a:lnSpc>
              <a:spcBef>
                <a:spcPts val="0"/>
              </a:spcBef>
              <a:spcAft>
                <a:spcPts val="0"/>
              </a:spcAft>
              <a:buSzPts val="1100"/>
              <a:buNone/>
            </a:pPr>
            <a:endParaRPr lang="en-US" dirty="0">
              <a:effectLst/>
            </a:endParaRPr>
          </a:p>
          <a:p>
            <a:pPr marL="0" lvl="0" indent="0" algn="l" rtl="0">
              <a:lnSpc>
                <a:spcPct val="100000"/>
              </a:lnSpc>
              <a:spcBef>
                <a:spcPts val="0"/>
              </a:spcBef>
              <a:spcAft>
                <a:spcPts val="0"/>
              </a:spcAft>
              <a:buSzPts val="1100"/>
              <a:buNone/>
            </a:pPr>
            <a:r>
              <a:rPr lang="en-US" dirty="0">
                <a:effectLst/>
              </a:rPr>
              <a:t>In flight: </a:t>
            </a:r>
            <a:r>
              <a:rPr lang="en-US" sz="1100" b="0" i="0" u="none" strike="noStrike" cap="none" dirty="0">
                <a:solidFill>
                  <a:srgbClr val="000000"/>
                </a:solidFill>
                <a:effectLst/>
                <a:latin typeface="Arial"/>
                <a:ea typeface="Arial"/>
                <a:cs typeface="Arial"/>
                <a:sym typeface="Arial"/>
              </a:rPr>
              <a:t>This data should be should sent through secure encrypted channels such as HTTPS.  Using encrypted channels means the data is encrypted prior to sending the information across the wire, and then decrypted on the other end, someone listening in cannot decipher or alter the request data.</a:t>
            </a:r>
            <a:r>
              <a:rPr lang="en-US" dirty="0">
                <a:effectLst/>
              </a:rPr>
              <a:t> </a:t>
            </a:r>
          </a:p>
          <a:p>
            <a:pPr marL="0" lvl="0" indent="0" algn="l" rtl="0">
              <a:lnSpc>
                <a:spcPct val="100000"/>
              </a:lnSpc>
              <a:spcBef>
                <a:spcPts val="0"/>
              </a:spcBef>
              <a:spcAft>
                <a:spcPts val="0"/>
              </a:spcAft>
              <a:buSzPts val="1100"/>
              <a:buNone/>
            </a:pPr>
            <a:endParaRPr lang="en-US" dirty="0">
              <a:effectLst/>
            </a:endParaRPr>
          </a:p>
          <a:p>
            <a:pPr marL="0" lvl="0" indent="0" algn="l" rtl="0">
              <a:lnSpc>
                <a:spcPct val="100000"/>
              </a:lnSpc>
              <a:spcBef>
                <a:spcPts val="0"/>
              </a:spcBef>
              <a:spcAft>
                <a:spcPts val="0"/>
              </a:spcAft>
              <a:buSzPts val="1100"/>
              <a:buNone/>
            </a:pPr>
            <a:r>
              <a:rPr lang="en-US" dirty="0">
                <a:effectLst/>
              </a:rPr>
              <a:t>In use: </a:t>
            </a:r>
            <a:r>
              <a:rPr lang="en-US" sz="1100" b="0" i="0" u="none" strike="noStrike" cap="none" dirty="0">
                <a:solidFill>
                  <a:srgbClr val="000000"/>
                </a:solidFill>
                <a:effectLst/>
                <a:latin typeface="Arial"/>
                <a:ea typeface="Arial"/>
                <a:cs typeface="Arial"/>
                <a:sym typeface="Arial"/>
              </a:rPr>
              <a:t>For example, a user’s password should never be stored unencrypted and instead should be stored as a hashed password, then verified via a hashed password (</a:t>
            </a:r>
            <a:r>
              <a:rPr lang="en-US" sz="1100" b="0" i="0" u="none" strike="noStrike" cap="none" dirty="0" err="1">
                <a:solidFill>
                  <a:srgbClr val="000000"/>
                </a:solidFill>
                <a:effectLst/>
                <a:latin typeface="Arial"/>
                <a:ea typeface="Arial"/>
                <a:cs typeface="Arial"/>
                <a:sym typeface="Arial"/>
              </a:rPr>
              <a:t>AndyMac</a:t>
            </a:r>
            <a:r>
              <a:rPr lang="en-US" sz="1100" b="0" i="0" u="none" strike="noStrike" cap="none" dirty="0">
                <a:solidFill>
                  <a:srgbClr val="000000"/>
                </a:solidFill>
                <a:effectLst/>
                <a:latin typeface="Arial"/>
                <a:ea typeface="Arial"/>
                <a:cs typeface="Arial"/>
                <a:sym typeface="Arial"/>
              </a:rPr>
              <a:t>, 2018).  This prevents the user’s raw password from being compared against within the application.</a:t>
            </a:r>
            <a:r>
              <a:rPr lang="en-US" dirty="0">
                <a:effectLst/>
              </a:rPr>
              <a:t> </a:t>
            </a:r>
            <a:endParaRPr dirty="0"/>
          </a:p>
        </p:txBody>
      </p:sp>
      <p:sp>
        <p:nvSpPr>
          <p:cNvPr id="179" name="Google Shape;179;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Authentication: </a:t>
            </a:r>
            <a:r>
              <a:rPr lang="en-US" sz="1100" b="0" i="0" u="none" strike="noStrike" cap="none" dirty="0">
                <a:solidFill>
                  <a:srgbClr val="000000"/>
                </a:solidFill>
                <a:effectLst/>
                <a:latin typeface="Arial"/>
                <a:ea typeface="Arial"/>
                <a:cs typeface="Arial"/>
                <a:sym typeface="Arial"/>
              </a:rPr>
              <a:t>This is done through the use of user logins.  This can be done through the use of credentials such as usernames and passwords, biometrics such as fingerprints, or the addition of mobile based two-factor authentication using one-time passwords.  This policy should be applied prior to giving the user access to any system or application.</a:t>
            </a:r>
            <a:r>
              <a:rPr lang="en-US" dirty="0">
                <a:effectLst/>
              </a:rPr>
              <a:t> </a:t>
            </a:r>
            <a:endParaRPr lang="en-US" dirty="0"/>
          </a:p>
          <a:p>
            <a:pPr marL="0" lvl="0" indent="0" algn="l" rtl="0">
              <a:lnSpc>
                <a:spcPct val="100000"/>
              </a:lnSpc>
              <a:spcBef>
                <a:spcPts val="0"/>
              </a:spcBef>
              <a:spcAft>
                <a:spcPts val="0"/>
              </a:spcAft>
              <a:buSzPts val="1100"/>
              <a:buNone/>
            </a:pPr>
            <a:endParaRPr lang="en-US" dirty="0"/>
          </a:p>
          <a:p>
            <a:pPr marL="0" lvl="0" indent="0" algn="l" rtl="0">
              <a:lnSpc>
                <a:spcPct val="100000"/>
              </a:lnSpc>
              <a:spcBef>
                <a:spcPts val="0"/>
              </a:spcBef>
              <a:spcAft>
                <a:spcPts val="0"/>
              </a:spcAft>
              <a:buSzPts val="1100"/>
              <a:buNone/>
            </a:pPr>
            <a:r>
              <a:rPr lang="en-US" dirty="0"/>
              <a:t>Authorization: </a:t>
            </a:r>
            <a:r>
              <a:rPr lang="en-US" sz="1100" b="0" i="0" u="none" strike="noStrike" cap="none" dirty="0">
                <a:solidFill>
                  <a:srgbClr val="000000"/>
                </a:solidFill>
                <a:effectLst/>
                <a:latin typeface="Arial"/>
                <a:ea typeface="Arial"/>
                <a:cs typeface="Arial"/>
                <a:sym typeface="Arial"/>
              </a:rPr>
              <a:t>This policy applies when determining which parts of a system or program a user should have access to, such as being able to make changes to a database or not.  Multiple authorization frameworks may be used within the same system or program.</a:t>
            </a:r>
            <a:r>
              <a:rPr lang="en-US" dirty="0">
                <a:effectLst/>
              </a:rPr>
              <a:t> </a:t>
            </a:r>
            <a:endParaRPr lang="en-US" dirty="0"/>
          </a:p>
          <a:p>
            <a:pPr marL="0" lvl="0" indent="0" algn="l" rtl="0">
              <a:lnSpc>
                <a:spcPct val="100000"/>
              </a:lnSpc>
              <a:spcBef>
                <a:spcPts val="0"/>
              </a:spcBef>
              <a:spcAft>
                <a:spcPts val="0"/>
              </a:spcAft>
              <a:buSzPts val="1100"/>
              <a:buNone/>
            </a:pPr>
            <a:endParaRPr lang="en-US" dirty="0"/>
          </a:p>
          <a:p>
            <a:pPr marL="0" lvl="0" indent="0" algn="l" rtl="0">
              <a:lnSpc>
                <a:spcPct val="100000"/>
              </a:lnSpc>
              <a:spcBef>
                <a:spcPts val="0"/>
              </a:spcBef>
              <a:spcAft>
                <a:spcPts val="0"/>
              </a:spcAft>
              <a:buSzPts val="1100"/>
              <a:buNone/>
            </a:pPr>
            <a:r>
              <a:rPr lang="en-US" dirty="0"/>
              <a:t>Accounting: </a:t>
            </a:r>
            <a:r>
              <a:rPr lang="en-US" sz="1100" b="0" i="0" u="none" strike="noStrike" cap="none" dirty="0">
                <a:solidFill>
                  <a:srgbClr val="000000"/>
                </a:solidFill>
                <a:effectLst/>
                <a:latin typeface="Arial"/>
                <a:ea typeface="Arial"/>
                <a:cs typeface="Arial"/>
                <a:sym typeface="Arial"/>
              </a:rPr>
              <a:t>Audit logs and event monitoring should record a user’s actions throughout the system as this will aid in knowing whether the user needs more or less authorization, or whether the user is a malicious actor who was authenticated incorrectly.  Examples of what events to log would be the addition of new users or when a user accesses a file.  This policy applies to every action within the system from the moment the user attempts to log in to the point they exit, close, or log out of the system. </a:t>
            </a:r>
            <a:endParaRPr dirty="0"/>
          </a:p>
        </p:txBody>
      </p:sp>
      <p:sp>
        <p:nvSpPr>
          <p:cNvPr id="186" name="Google Shape;186;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indent="-298450">
              <a:buFont typeface="Arial" panose="020B0604020202020204" pitchFamily="34" charset="0"/>
              <a:buChar char="●"/>
            </a:pPr>
            <a:r>
              <a:rPr lang="en-US" dirty="0"/>
              <a:t>I would update the test to check the collection is a vector, not just truthy</a:t>
            </a:r>
          </a:p>
          <a:p>
            <a:pPr lvl="1"/>
            <a:r>
              <a:rPr lang="en-US" sz="1100" b="0" i="0" u="none" strike="noStrike" cap="none" dirty="0">
                <a:solidFill>
                  <a:srgbClr val="000000"/>
                </a:solidFill>
                <a:effectLst/>
                <a:latin typeface="Arial"/>
                <a:ea typeface="Arial"/>
                <a:cs typeface="Arial"/>
                <a:sym typeface="Arial"/>
              </a:rPr>
              <a:t>STD-005-CPP – Do not access memory that has already been freed</a:t>
            </a:r>
            <a:r>
              <a:rPr lang="en-US" dirty="0">
                <a:effectLst/>
              </a:rPr>
              <a:t> </a:t>
            </a:r>
          </a:p>
          <a:p>
            <a:pPr marL="914400" marR="0" lvl="1"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b="0" i="0" u="none" strike="noStrike" cap="none" dirty="0">
                <a:solidFill>
                  <a:srgbClr val="000000"/>
                </a:solidFill>
                <a:effectLst/>
                <a:latin typeface="Arial"/>
                <a:ea typeface="Arial"/>
                <a:cs typeface="Arial"/>
                <a:sym typeface="Arial"/>
              </a:rPr>
              <a:t>STD-006-CPP – Use assertions liberally throughout the code</a:t>
            </a:r>
          </a:p>
          <a:p>
            <a:pPr marL="457200" marR="0" lvl="0" indent="-298450" algn="l" defTabSz="914400" rtl="0" eaLnBrk="1" fontAlgn="auto" latinLnBrk="0" hangingPunct="1">
              <a:lnSpc>
                <a:spcPct val="100000"/>
              </a:lnSpc>
              <a:spcBef>
                <a:spcPts val="0"/>
              </a:spcBef>
              <a:spcAft>
                <a:spcPts val="0"/>
              </a:spcAft>
              <a:buClr>
                <a:srgbClr val="000000"/>
              </a:buClr>
              <a:buSzPts val="1100"/>
              <a:tabLst/>
              <a:defRPr/>
            </a:pPr>
            <a:r>
              <a:rPr lang="en-US" sz="1100" b="0" i="0" u="none" strike="noStrike" cap="none" dirty="0">
                <a:solidFill>
                  <a:srgbClr val="000000"/>
                </a:solidFill>
                <a:effectLst/>
                <a:latin typeface="Arial"/>
                <a:ea typeface="Arial"/>
                <a:cs typeface="Arial"/>
                <a:sym typeface="Arial"/>
              </a:rPr>
              <a:t>This test is straight forward. It checks the empty method and the size method. There’s nothing I would improve upon here.</a:t>
            </a:r>
          </a:p>
          <a:p>
            <a:pPr marL="914400" marR="0" lvl="1" indent="-298450" algn="l" defTabSz="914400" rtl="0" eaLnBrk="1" fontAlgn="auto" latinLnBrk="0" hangingPunct="1">
              <a:lnSpc>
                <a:spcPct val="100000"/>
              </a:lnSpc>
              <a:spcBef>
                <a:spcPts val="0"/>
              </a:spcBef>
              <a:spcAft>
                <a:spcPts val="0"/>
              </a:spcAft>
              <a:buClr>
                <a:srgbClr val="000000"/>
              </a:buClr>
              <a:buSzPts val="1100"/>
              <a:tabLst/>
              <a:defRPr/>
            </a:pPr>
            <a:r>
              <a:rPr lang="en-US" sz="1100" b="0" i="0" u="none" strike="noStrike" cap="none" dirty="0">
                <a:solidFill>
                  <a:srgbClr val="000000"/>
                </a:solidFill>
                <a:effectLst/>
                <a:latin typeface="Arial"/>
                <a:ea typeface="Arial"/>
                <a:cs typeface="Arial"/>
                <a:sym typeface="Arial"/>
              </a:rPr>
              <a:t>STD-001-CPP – Choose appropriate types of integers</a:t>
            </a:r>
          </a:p>
          <a:p>
            <a:pPr marL="457200" marR="0" lvl="0" indent="-298450" algn="l" defTabSz="914400" rtl="0" eaLnBrk="1" fontAlgn="auto" latinLnBrk="0" hangingPunct="1">
              <a:lnSpc>
                <a:spcPct val="100000"/>
              </a:lnSpc>
              <a:spcBef>
                <a:spcPts val="0"/>
              </a:spcBef>
              <a:spcAft>
                <a:spcPts val="0"/>
              </a:spcAft>
              <a:buClr>
                <a:srgbClr val="000000"/>
              </a:buClr>
              <a:buSzPts val="1100"/>
              <a:tabLst/>
              <a:defRPr/>
            </a:pPr>
            <a:r>
              <a:rPr lang="en-US" sz="1100" b="0" i="0" u="none" strike="noStrike" cap="none" dirty="0">
                <a:solidFill>
                  <a:srgbClr val="000000"/>
                </a:solidFill>
                <a:effectLst/>
                <a:latin typeface="Arial"/>
                <a:ea typeface="Arial"/>
                <a:cs typeface="Arial"/>
                <a:sym typeface="Arial"/>
              </a:rPr>
              <a:t>I’d improve this test by explicitly pushing an item into the collection instead of using a helper method.</a:t>
            </a:r>
          </a:p>
          <a:p>
            <a:pPr marL="914400" marR="0" lvl="1"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b="0" i="0" u="none" strike="noStrike" cap="none" dirty="0">
                <a:solidFill>
                  <a:srgbClr val="000000"/>
                </a:solidFill>
                <a:effectLst/>
                <a:latin typeface="Arial"/>
                <a:ea typeface="Arial"/>
                <a:cs typeface="Arial"/>
                <a:sym typeface="Arial"/>
              </a:rPr>
              <a:t>STD-001-CPP – Choose appropriate types of integers</a:t>
            </a:r>
            <a:r>
              <a:rPr lang="en-US" dirty="0">
                <a:effectLst/>
              </a:rPr>
              <a:t> </a:t>
            </a:r>
            <a:endParaRPr lang="en-US" sz="1100" b="0" i="0" u="none" strike="noStrike" cap="none" dirty="0">
              <a:solidFill>
                <a:srgbClr val="000000"/>
              </a:solidFill>
              <a:effectLst/>
              <a:latin typeface="Arial"/>
              <a:ea typeface="Arial"/>
              <a:cs typeface="Arial"/>
              <a:sym typeface="Arial"/>
            </a:endParaRPr>
          </a:p>
          <a:p>
            <a:pPr marL="457200" marR="0" lvl="0" indent="-298450" algn="l" defTabSz="914400" rtl="0" eaLnBrk="1" fontAlgn="auto" latinLnBrk="0" hangingPunct="1">
              <a:lnSpc>
                <a:spcPct val="100000"/>
              </a:lnSpc>
              <a:spcBef>
                <a:spcPts val="0"/>
              </a:spcBef>
              <a:spcAft>
                <a:spcPts val="0"/>
              </a:spcAft>
              <a:buClr>
                <a:srgbClr val="000000"/>
              </a:buClr>
              <a:buSzPts val="1100"/>
              <a:tabLst/>
              <a:defRPr/>
            </a:pPr>
            <a:r>
              <a:rPr lang="en-US" sz="1100" b="0" i="0" u="none" strike="noStrike" cap="none" dirty="0">
                <a:solidFill>
                  <a:srgbClr val="000000"/>
                </a:solidFill>
                <a:effectLst/>
                <a:latin typeface="Arial"/>
                <a:ea typeface="Arial"/>
                <a:cs typeface="Arial"/>
                <a:sym typeface="Arial"/>
              </a:rPr>
              <a:t>Since this test is testing a specific number of items being added to the collection, I’d remove the call to “empty” in the test and test “size” before adding anything. I would also improve the test by adding another number of elements and re-testing the size.</a:t>
            </a:r>
          </a:p>
          <a:p>
            <a:pPr marL="914400" marR="0" lvl="1"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b="0" i="0" u="none" strike="noStrike" cap="none" dirty="0">
                <a:solidFill>
                  <a:srgbClr val="000000"/>
                </a:solidFill>
                <a:effectLst/>
                <a:latin typeface="Arial"/>
                <a:ea typeface="Arial"/>
                <a:cs typeface="Arial"/>
                <a:sym typeface="Arial"/>
              </a:rPr>
              <a:t>STD-001-CPP – Choose appropriate types of integers</a:t>
            </a:r>
          </a:p>
          <a:p>
            <a:pPr marL="457200" marR="0" lvl="0" indent="-298450" algn="l" defTabSz="914400" rtl="0" eaLnBrk="1" fontAlgn="auto" latinLnBrk="0" hangingPunct="1">
              <a:lnSpc>
                <a:spcPct val="100000"/>
              </a:lnSpc>
              <a:spcBef>
                <a:spcPts val="0"/>
              </a:spcBef>
              <a:spcAft>
                <a:spcPts val="0"/>
              </a:spcAft>
              <a:buClr>
                <a:srgbClr val="000000"/>
              </a:buClr>
              <a:buSzPts val="1100"/>
              <a:tabLst/>
              <a:defRPr/>
            </a:pPr>
            <a:r>
              <a:rPr lang="en-US" sz="1100" b="0" i="0" u="none" strike="noStrike" cap="none" dirty="0">
                <a:solidFill>
                  <a:srgbClr val="000000"/>
                </a:solidFill>
                <a:effectLst/>
                <a:latin typeface="Arial"/>
                <a:ea typeface="Arial"/>
                <a:cs typeface="Arial"/>
                <a:sym typeface="Arial"/>
              </a:rPr>
              <a:t>This test could be improved by being more explicit and not using a for loop to run different scenarios</a:t>
            </a:r>
          </a:p>
          <a:p>
            <a:pPr marL="914400" marR="0" lvl="1"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b="0" i="0" u="none" strike="noStrike" cap="none" dirty="0">
                <a:solidFill>
                  <a:srgbClr val="000000"/>
                </a:solidFill>
                <a:effectLst/>
                <a:latin typeface="Arial"/>
                <a:ea typeface="Arial"/>
                <a:cs typeface="Arial"/>
                <a:sym typeface="Arial"/>
              </a:rPr>
              <a:t>STD-001-CPP – Choose appropriate types of integers</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b="0" i="0" u="none" strike="noStrike" cap="none" dirty="0">
                <a:solidFill>
                  <a:srgbClr val="000000"/>
                </a:solidFill>
                <a:effectLst/>
                <a:latin typeface="Arial"/>
                <a:ea typeface="Arial"/>
                <a:cs typeface="Arial"/>
                <a:sym typeface="Arial"/>
              </a:rPr>
              <a:t>This test could be improved by being more explicit and not using a for loop to run different scenarios</a:t>
            </a:r>
          </a:p>
          <a:p>
            <a:pPr marL="914400" marR="0" lvl="1"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b="0" i="0" u="none" strike="noStrike" cap="none" dirty="0">
                <a:solidFill>
                  <a:srgbClr val="000000"/>
                </a:solidFill>
                <a:effectLst/>
                <a:latin typeface="Arial"/>
                <a:ea typeface="Arial"/>
                <a:cs typeface="Arial"/>
                <a:sym typeface="Arial"/>
              </a:rPr>
              <a:t>STD-001-CPP – Choose appropriate types of integers</a:t>
            </a:r>
          </a:p>
          <a:p>
            <a:pPr marL="457200" marR="0" lvl="0" indent="-298450" algn="l" defTabSz="914400" rtl="0" eaLnBrk="1" fontAlgn="auto" latinLnBrk="0" hangingPunct="1">
              <a:lnSpc>
                <a:spcPct val="100000"/>
              </a:lnSpc>
              <a:spcBef>
                <a:spcPts val="0"/>
              </a:spcBef>
              <a:spcAft>
                <a:spcPts val="0"/>
              </a:spcAft>
              <a:buClr>
                <a:srgbClr val="000000"/>
              </a:buClr>
              <a:buSzPts val="1100"/>
              <a:tabLst/>
              <a:defRPr/>
            </a:pPr>
            <a:r>
              <a:rPr lang="en-US" sz="1100" b="0" i="0" u="none" strike="noStrike" cap="none" dirty="0">
                <a:solidFill>
                  <a:srgbClr val="000000"/>
                </a:solidFill>
                <a:effectLst/>
                <a:latin typeface="Arial"/>
                <a:ea typeface="Arial"/>
                <a:cs typeface="Arial"/>
                <a:sym typeface="Arial"/>
              </a:rPr>
              <a:t>This test could be improved by removing elements after running the assertions and then re-testing the size</a:t>
            </a:r>
          </a:p>
          <a:p>
            <a:pPr marL="914400" marR="0" lvl="1"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b="0" i="0" u="none" strike="noStrike" cap="none" dirty="0">
                <a:solidFill>
                  <a:srgbClr val="000000"/>
                </a:solidFill>
                <a:effectLst/>
                <a:latin typeface="Arial"/>
                <a:ea typeface="Arial"/>
                <a:cs typeface="Arial"/>
                <a:sym typeface="Arial"/>
              </a:rPr>
              <a:t>STD-001-CPP – Choose appropriate types of integers</a:t>
            </a:r>
          </a:p>
          <a:p>
            <a:pPr marL="457200" marR="0" lvl="0" indent="-298450" algn="l" defTabSz="914400" rtl="0" eaLnBrk="1" fontAlgn="auto" latinLnBrk="0" hangingPunct="1">
              <a:lnSpc>
                <a:spcPct val="100000"/>
              </a:lnSpc>
              <a:spcBef>
                <a:spcPts val="0"/>
              </a:spcBef>
              <a:spcAft>
                <a:spcPts val="0"/>
              </a:spcAft>
              <a:buClr>
                <a:srgbClr val="000000"/>
              </a:buClr>
              <a:buSzPts val="1100"/>
              <a:tabLst/>
              <a:defRPr/>
            </a:pPr>
            <a:r>
              <a:rPr lang="en-US" sz="1100" b="0" i="0" u="none" strike="noStrike" cap="none" dirty="0">
                <a:solidFill>
                  <a:srgbClr val="000000"/>
                </a:solidFill>
                <a:effectLst/>
                <a:latin typeface="Arial"/>
                <a:ea typeface="Arial"/>
                <a:cs typeface="Arial"/>
                <a:sym typeface="Arial"/>
              </a:rPr>
              <a:t>Could be improved by adding elements after running the assertions and then re-testing the size</a:t>
            </a:r>
          </a:p>
          <a:p>
            <a:pPr marL="914400" marR="0" lvl="1"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b="0" i="0" u="none" strike="noStrike" cap="none" dirty="0">
                <a:solidFill>
                  <a:srgbClr val="000000"/>
                </a:solidFill>
                <a:effectLst/>
                <a:latin typeface="Arial"/>
                <a:ea typeface="Arial"/>
                <a:cs typeface="Arial"/>
                <a:sym typeface="Arial"/>
              </a:rPr>
              <a:t>STD-001-CPP – Choose appropriate types of integers</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US" sz="1100" b="0" i="0" u="none" strike="noStrike" cap="none" dirty="0">
              <a:solidFill>
                <a:srgbClr val="000000"/>
              </a:solidFill>
              <a:effectLst/>
              <a:latin typeface="Arial"/>
              <a:ea typeface="Arial"/>
              <a:cs typeface="Arial"/>
              <a:sym typeface="Arial"/>
            </a:endParaRPr>
          </a:p>
        </p:txBody>
      </p:sp>
    </p:spTree>
    <p:extLst>
      <p:ext uri="{BB962C8B-B14F-4D97-AF65-F5344CB8AC3E}">
        <p14:creationId xmlns:p14="http://schemas.microsoft.com/office/powerpoint/2010/main" val="7685681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next three tests could be improved by explicitly calling the size() method instead of empty() since the test is testing the size of the collection</a:t>
            </a:r>
          </a:p>
          <a:p>
            <a:pPr marL="914400" marR="0" lvl="1"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b="0" i="0" u="none" strike="noStrike" cap="none" dirty="0">
                <a:solidFill>
                  <a:srgbClr val="000000"/>
                </a:solidFill>
                <a:effectLst/>
                <a:latin typeface="Arial"/>
                <a:ea typeface="Arial"/>
                <a:cs typeface="Arial"/>
                <a:sym typeface="Arial"/>
              </a:rPr>
              <a:t>STD-001-CPP – Choose appropriate types of integers</a:t>
            </a:r>
          </a:p>
          <a:p>
            <a:pPr marL="914400" marR="0" lvl="1"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b="0" i="0" u="none" strike="noStrike" cap="none" dirty="0">
                <a:solidFill>
                  <a:srgbClr val="000000"/>
                </a:solidFill>
                <a:effectLst/>
                <a:latin typeface="Arial"/>
                <a:ea typeface="Arial"/>
                <a:cs typeface="Arial"/>
                <a:sym typeface="Arial"/>
              </a:rPr>
              <a:t>STD-005-CPP – Do not access memory that has already been freed</a:t>
            </a:r>
            <a:endParaRPr lang="en-US" dirty="0"/>
          </a:p>
          <a:p>
            <a:r>
              <a:rPr lang="en-US" dirty="0"/>
              <a:t>^</a:t>
            </a:r>
          </a:p>
          <a:p>
            <a:r>
              <a:rPr lang="en-US" dirty="0"/>
              <a:t>^</a:t>
            </a:r>
          </a:p>
          <a:p>
            <a:r>
              <a:rPr lang="en-US" dirty="0"/>
              <a:t>There’s nothing that I’d do to improve this test</a:t>
            </a:r>
          </a:p>
          <a:p>
            <a:pPr marL="914400" marR="0" lvl="1"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b="0" i="0" u="none" strike="noStrike" cap="none" dirty="0">
                <a:solidFill>
                  <a:srgbClr val="000000"/>
                </a:solidFill>
                <a:effectLst/>
                <a:latin typeface="Arial"/>
                <a:ea typeface="Arial"/>
                <a:cs typeface="Arial"/>
                <a:sym typeface="Arial"/>
              </a:rPr>
              <a:t>STD-001-CPP – Choose appropriate types of integers</a:t>
            </a:r>
          </a:p>
          <a:p>
            <a:pPr marL="914400" marR="0" lvl="1"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b="0" i="0" u="none" strike="noStrike" cap="none" dirty="0">
                <a:solidFill>
                  <a:srgbClr val="000000"/>
                </a:solidFill>
                <a:effectLst/>
                <a:latin typeface="Arial"/>
                <a:ea typeface="Arial"/>
                <a:cs typeface="Arial"/>
                <a:sym typeface="Arial"/>
              </a:rPr>
              <a:t>STD-005-CPP – Do not access memory that has already been freed</a:t>
            </a:r>
            <a:endParaRPr lang="en-US" dirty="0"/>
          </a:p>
          <a:p>
            <a:pPr lvl="1"/>
            <a:r>
              <a:rPr lang="en-US" sz="1100" b="0" i="0" u="none" strike="noStrike" cap="none" dirty="0">
                <a:solidFill>
                  <a:srgbClr val="000000"/>
                </a:solidFill>
                <a:effectLst/>
                <a:latin typeface="Arial"/>
                <a:ea typeface="Arial"/>
                <a:cs typeface="Arial"/>
                <a:sym typeface="Arial"/>
              </a:rPr>
              <a:t>STD-006-CPP – Use assertions liberally throughout the code</a:t>
            </a:r>
            <a:endParaRPr lang="en-US" dirty="0"/>
          </a:p>
          <a:p>
            <a:r>
              <a:rPr lang="en-US" dirty="0"/>
              <a:t>The test could be improved by ensuring the collection is empty at the start of the test</a:t>
            </a:r>
          </a:p>
          <a:p>
            <a:pPr marL="914400" marR="0" lvl="1"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b="0" i="0" u="none" strike="noStrike" cap="none" dirty="0">
                <a:solidFill>
                  <a:srgbClr val="000000"/>
                </a:solidFill>
                <a:effectLst/>
                <a:latin typeface="Arial"/>
                <a:ea typeface="Arial"/>
                <a:cs typeface="Arial"/>
                <a:sym typeface="Arial"/>
              </a:rPr>
              <a:t>STD-001-CPP – Choose appropriate types of integers</a:t>
            </a:r>
          </a:p>
          <a:p>
            <a:pPr lvl="1"/>
            <a:r>
              <a:rPr lang="en-US" sz="1100" b="0" i="0" u="none" strike="noStrike" cap="none" dirty="0">
                <a:solidFill>
                  <a:srgbClr val="000000"/>
                </a:solidFill>
                <a:effectLst/>
                <a:latin typeface="Arial"/>
                <a:ea typeface="Arial"/>
                <a:cs typeface="Arial"/>
                <a:sym typeface="Arial"/>
              </a:rPr>
              <a:t>STD-007-CPP</a:t>
            </a:r>
            <a:r>
              <a:rPr lang="en-US" dirty="0">
                <a:effectLst/>
              </a:rPr>
              <a:t> – </a:t>
            </a:r>
            <a:r>
              <a:rPr lang="en-US" sz="1100" b="0" i="0" u="none" strike="noStrike" cap="none" dirty="0">
                <a:solidFill>
                  <a:srgbClr val="000000"/>
                </a:solidFill>
                <a:effectLst/>
                <a:latin typeface="Arial"/>
                <a:ea typeface="Arial"/>
                <a:cs typeface="Arial"/>
                <a:sym typeface="Arial"/>
              </a:rPr>
              <a:t>Handle all exceptions</a:t>
            </a:r>
            <a:r>
              <a:rPr lang="en-US" dirty="0">
                <a:effectLst/>
              </a:rPr>
              <a:t> </a:t>
            </a:r>
            <a:endParaRPr lang="en-US" dirty="0"/>
          </a:p>
          <a:p>
            <a:r>
              <a:rPr lang="en-US" dirty="0"/>
              <a:t>Could be improved by creating a local variable set to a value, pushing that manually onto the collection, then testing the front() method result against that variable instead of using another collection method call</a:t>
            </a:r>
          </a:p>
          <a:p>
            <a:pPr marL="914400" marR="0" lvl="1"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b="0" i="0" u="none" strike="noStrike" cap="none" dirty="0">
                <a:solidFill>
                  <a:srgbClr val="000000"/>
                </a:solidFill>
                <a:effectLst/>
                <a:latin typeface="Arial"/>
                <a:ea typeface="Arial"/>
                <a:cs typeface="Arial"/>
                <a:sym typeface="Arial"/>
              </a:rPr>
              <a:t>STD-001-CPP – Choose appropriate types of integers</a:t>
            </a:r>
          </a:p>
          <a:p>
            <a:pPr marL="914400" marR="0" lvl="1"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b="0" i="0" u="none" strike="noStrike" cap="none" dirty="0">
                <a:solidFill>
                  <a:srgbClr val="000000"/>
                </a:solidFill>
                <a:effectLst/>
                <a:latin typeface="Arial"/>
                <a:ea typeface="Arial"/>
                <a:cs typeface="Arial"/>
                <a:sym typeface="Arial"/>
              </a:rPr>
              <a:t>STD-005-CPP – Do not access memory that has already been freed</a:t>
            </a:r>
            <a:endParaRPr lang="en-US" dirty="0"/>
          </a:p>
          <a:p>
            <a:pPr lvl="1"/>
            <a:r>
              <a:rPr lang="en-US" sz="1100" b="0" i="0" u="none" strike="noStrike" cap="none" dirty="0">
                <a:solidFill>
                  <a:srgbClr val="000000"/>
                </a:solidFill>
                <a:effectLst/>
                <a:latin typeface="Arial"/>
                <a:ea typeface="Arial"/>
                <a:cs typeface="Arial"/>
                <a:sym typeface="Arial"/>
              </a:rPr>
              <a:t>STD-006-CPP – Use assertions liberally throughout the code</a:t>
            </a:r>
            <a:endParaRPr lang="en-US" dirty="0"/>
          </a:p>
          <a:p>
            <a:r>
              <a:rPr lang="en-US" dirty="0"/>
              <a:t>I’d improve the test by manually resetting the collection to empty prior to testing anything</a:t>
            </a:r>
          </a:p>
          <a:p>
            <a:pPr lvl="1"/>
            <a:r>
              <a:rPr lang="en-US" sz="1100" b="0" i="0" u="none" strike="noStrike" cap="none" dirty="0">
                <a:solidFill>
                  <a:srgbClr val="000000"/>
                </a:solidFill>
                <a:effectLst/>
                <a:latin typeface="Arial"/>
                <a:ea typeface="Arial"/>
                <a:cs typeface="Arial"/>
                <a:sym typeface="Arial"/>
              </a:rPr>
              <a:t>STD-001-CPP – Choose appropriate types of integers</a:t>
            </a:r>
          </a:p>
          <a:p>
            <a:pPr marL="914400" marR="0" lvl="1"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b="0" i="0" u="none" strike="noStrike" cap="none" dirty="0">
                <a:solidFill>
                  <a:srgbClr val="000000"/>
                </a:solidFill>
                <a:effectLst/>
                <a:latin typeface="Arial"/>
                <a:ea typeface="Arial"/>
                <a:cs typeface="Arial"/>
                <a:sym typeface="Arial"/>
              </a:rPr>
              <a:t>STD-005-CPP – Do not access memory that has already been freed</a:t>
            </a:r>
            <a:endParaRPr lang="en-US" dirty="0"/>
          </a:p>
          <a:p>
            <a:pPr marL="914400" marR="0" lvl="1"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b="0" i="0" u="none" strike="noStrike" cap="none" dirty="0">
                <a:solidFill>
                  <a:srgbClr val="000000"/>
                </a:solidFill>
                <a:effectLst/>
                <a:latin typeface="Arial"/>
                <a:ea typeface="Arial"/>
                <a:cs typeface="Arial"/>
                <a:sym typeface="Arial"/>
              </a:rPr>
              <a:t>STD-007-CPP</a:t>
            </a:r>
            <a:r>
              <a:rPr lang="en-US" dirty="0">
                <a:effectLst/>
              </a:rPr>
              <a:t> – </a:t>
            </a:r>
            <a:r>
              <a:rPr lang="en-US" sz="1100" b="0" i="0" u="none" strike="noStrike" cap="none" dirty="0">
                <a:solidFill>
                  <a:srgbClr val="000000"/>
                </a:solidFill>
                <a:effectLst/>
                <a:latin typeface="Arial"/>
                <a:ea typeface="Arial"/>
                <a:cs typeface="Arial"/>
                <a:sym typeface="Arial"/>
              </a:rPr>
              <a:t>Handle all exceptions</a:t>
            </a:r>
            <a:endParaRPr lang="en-US" dirty="0"/>
          </a:p>
        </p:txBody>
      </p:sp>
    </p:spTree>
    <p:extLst>
      <p:ext uri="{BB962C8B-B14F-4D97-AF65-F5344CB8AC3E}">
        <p14:creationId xmlns:p14="http://schemas.microsoft.com/office/powerpoint/2010/main" val="367900541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2"/>
        <p:cNvGrpSpPr/>
        <p:nvPr/>
      </p:nvGrpSpPr>
      <p:grpSpPr>
        <a:xfrm>
          <a:off x="0" y="0"/>
          <a:ext cx="0" cy="0"/>
          <a:chOff x="0" y="0"/>
          <a:chExt cx="0" cy="0"/>
        </a:xfrm>
      </p:grpSpPr>
      <p:pic>
        <p:nvPicPr>
          <p:cNvPr id="13" name="Google Shape;13;p1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4" name="Google Shape;14;p16"/>
          <p:cNvSpPr txBox="1">
            <a:spLocks noGrp="1"/>
          </p:cNvSpPr>
          <p:nvPr>
            <p:ph type="ctrTitle"/>
          </p:nvPr>
        </p:nvSpPr>
        <p:spPr>
          <a:xfrm>
            <a:off x="1371600" y="1803405"/>
            <a:ext cx="9448800" cy="1825096"/>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6000"/>
              <a:buFont typeface="Century Gothic"/>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 name="Google Shape;15;p16"/>
          <p:cNvSpPr txBox="1">
            <a:spLocks noGrp="1"/>
          </p:cNvSpPr>
          <p:nvPr>
            <p:ph type="subTitle" idx="1"/>
          </p:nvPr>
        </p:nvSpPr>
        <p:spPr>
          <a:xfrm>
            <a:off x="1371600" y="3632201"/>
            <a:ext cx="9448800" cy="6858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lt1"/>
              </a:buClr>
              <a:buSzPts val="2000"/>
              <a:buNone/>
              <a:defRPr sz="2000"/>
            </a:lvl1pPr>
            <a:lvl2pPr lvl="1" algn="ctr">
              <a:lnSpc>
                <a:spcPct val="90000"/>
              </a:lnSpc>
              <a:spcBef>
                <a:spcPts val="500"/>
              </a:spcBef>
              <a:spcAft>
                <a:spcPts val="0"/>
              </a:spcAft>
              <a:buClr>
                <a:schemeClr val="lt1"/>
              </a:buClr>
              <a:buSzPts val="2000"/>
              <a:buNone/>
              <a:defRPr sz="2000"/>
            </a:lvl2pPr>
            <a:lvl3pPr lvl="2" algn="ctr">
              <a:lnSpc>
                <a:spcPct val="90000"/>
              </a:lnSpc>
              <a:spcBef>
                <a:spcPts val="500"/>
              </a:spcBef>
              <a:spcAft>
                <a:spcPts val="0"/>
              </a:spcAft>
              <a:buClr>
                <a:schemeClr val="lt1"/>
              </a:buClr>
              <a:buSzPts val="1800"/>
              <a:buNone/>
              <a:defRPr sz="1800"/>
            </a:lvl3pPr>
            <a:lvl4pPr lvl="3" algn="ctr">
              <a:lnSpc>
                <a:spcPct val="90000"/>
              </a:lnSpc>
              <a:spcBef>
                <a:spcPts val="500"/>
              </a:spcBef>
              <a:spcAft>
                <a:spcPts val="0"/>
              </a:spcAft>
              <a:buClr>
                <a:schemeClr val="lt1"/>
              </a:buClr>
              <a:buSzPts val="1600"/>
              <a:buNone/>
              <a:defRPr sz="1600"/>
            </a:lvl4pPr>
            <a:lvl5pPr lvl="4" algn="ctr">
              <a:lnSpc>
                <a:spcPct val="90000"/>
              </a:lnSpc>
              <a:spcBef>
                <a:spcPts val="500"/>
              </a:spcBef>
              <a:spcAft>
                <a:spcPts val="0"/>
              </a:spcAft>
              <a:buClr>
                <a:schemeClr val="lt1"/>
              </a:buClr>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a:endParaRPr/>
          </a:p>
        </p:txBody>
      </p:sp>
      <p:sp>
        <p:nvSpPr>
          <p:cNvPr id="16" name="Google Shape;16;p16"/>
          <p:cNvSpPr txBox="1">
            <a:spLocks noGrp="1"/>
          </p:cNvSpPr>
          <p:nvPr>
            <p:ph type="dt" idx="10"/>
          </p:nvPr>
        </p:nvSpPr>
        <p:spPr>
          <a:xfrm>
            <a:off x="7909561" y="4314328"/>
            <a:ext cx="2910840" cy="374642"/>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16"/>
          <p:cNvSpPr txBox="1">
            <a:spLocks noGrp="1"/>
          </p:cNvSpPr>
          <p:nvPr>
            <p:ph type="ftr" idx="11"/>
          </p:nvPr>
        </p:nvSpPr>
        <p:spPr>
          <a:xfrm>
            <a:off x="1371600" y="4323845"/>
            <a:ext cx="6400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16"/>
          <p:cNvSpPr txBox="1">
            <a:spLocks noGrp="1"/>
          </p:cNvSpPr>
          <p:nvPr>
            <p:ph type="sldNum" idx="12"/>
          </p:nvPr>
        </p:nvSpPr>
        <p:spPr>
          <a:xfrm>
            <a:off x="8077200" y="1430866"/>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anoramic Picture with Caption">
  <p:cSld name="Panoramic Picture with Caption">
    <p:spTree>
      <p:nvGrpSpPr>
        <p:cNvPr id="1" name="Shape 71"/>
        <p:cNvGrpSpPr/>
        <p:nvPr/>
      </p:nvGrpSpPr>
      <p:grpSpPr>
        <a:xfrm>
          <a:off x="0" y="0"/>
          <a:ext cx="0" cy="0"/>
          <a:chOff x="0" y="0"/>
          <a:chExt cx="0" cy="0"/>
        </a:xfrm>
      </p:grpSpPr>
      <p:sp>
        <p:nvSpPr>
          <p:cNvPr id="72" name="Google Shape;72;p25"/>
          <p:cNvSpPr txBox="1">
            <a:spLocks noGrp="1"/>
          </p:cNvSpPr>
          <p:nvPr>
            <p:ph type="title"/>
          </p:nvPr>
        </p:nvSpPr>
        <p:spPr>
          <a:xfrm>
            <a:off x="685777" y="4697360"/>
            <a:ext cx="10822034" cy="81935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25"/>
          <p:cNvSpPr>
            <a:spLocks noGrp="1"/>
          </p:cNvSpPr>
          <p:nvPr>
            <p:ph type="pic" idx="2"/>
          </p:nvPr>
        </p:nvSpPr>
        <p:spPr>
          <a:xfrm>
            <a:off x="681727" y="941439"/>
            <a:ext cx="10821840" cy="3478161"/>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74" name="Google Shape;74;p25"/>
          <p:cNvSpPr txBox="1">
            <a:spLocks noGrp="1"/>
          </p:cNvSpPr>
          <p:nvPr>
            <p:ph type="body" idx="1"/>
          </p:nvPr>
        </p:nvSpPr>
        <p:spPr>
          <a:xfrm>
            <a:off x="685800" y="5516715"/>
            <a:ext cx="10820400" cy="701969"/>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75" name="Google Shape;75;p2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2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2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Title and Caption">
  <p:cSld name="Title and Caption">
    <p:spTree>
      <p:nvGrpSpPr>
        <p:cNvPr id="1" name="Shape 78"/>
        <p:cNvGrpSpPr/>
        <p:nvPr/>
      </p:nvGrpSpPr>
      <p:grpSpPr>
        <a:xfrm>
          <a:off x="0" y="0"/>
          <a:ext cx="0" cy="0"/>
          <a:chOff x="0" y="0"/>
          <a:chExt cx="0" cy="0"/>
        </a:xfrm>
      </p:grpSpPr>
      <p:pic>
        <p:nvPicPr>
          <p:cNvPr id="79" name="Google Shape;79;p2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0" name="Google Shape;80;p26"/>
          <p:cNvSpPr txBox="1">
            <a:spLocks noGrp="1"/>
          </p:cNvSpPr>
          <p:nvPr>
            <p:ph type="title"/>
          </p:nvPr>
        </p:nvSpPr>
        <p:spPr>
          <a:xfrm>
            <a:off x="685800" y="753532"/>
            <a:ext cx="10820400" cy="2802467"/>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26"/>
          <p:cNvSpPr txBox="1">
            <a:spLocks noGrp="1"/>
          </p:cNvSpPr>
          <p:nvPr>
            <p:ph type="body" idx="1"/>
          </p:nvPr>
        </p:nvSpPr>
        <p:spPr>
          <a:xfrm>
            <a:off x="1024467" y="3649133"/>
            <a:ext cx="10130516" cy="999067"/>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2" name="Google Shape;82;p26"/>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26"/>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4" name="Google Shape;84;p26"/>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Quote with Caption">
  <p:cSld name="Quote with Caption">
    <p:spTree>
      <p:nvGrpSpPr>
        <p:cNvPr id="1" name="Shape 85"/>
        <p:cNvGrpSpPr/>
        <p:nvPr/>
      </p:nvGrpSpPr>
      <p:grpSpPr>
        <a:xfrm>
          <a:off x="0" y="0"/>
          <a:ext cx="0" cy="0"/>
          <a:chOff x="0" y="0"/>
          <a:chExt cx="0" cy="0"/>
        </a:xfrm>
      </p:grpSpPr>
      <p:pic>
        <p:nvPicPr>
          <p:cNvPr id="86" name="Google Shape;86;p27"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7" name="Google Shape;87;p27"/>
          <p:cNvSpPr txBox="1">
            <a:spLocks noGrp="1"/>
          </p:cNvSpPr>
          <p:nvPr>
            <p:ph type="title"/>
          </p:nvPr>
        </p:nvSpPr>
        <p:spPr>
          <a:xfrm>
            <a:off x="1024467" y="753533"/>
            <a:ext cx="10151533" cy="260449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8" name="Google Shape;88;p27"/>
          <p:cNvSpPr txBox="1">
            <a:spLocks noGrp="1"/>
          </p:cNvSpPr>
          <p:nvPr>
            <p:ph type="body" idx="1"/>
          </p:nvPr>
        </p:nvSpPr>
        <p:spPr>
          <a:xfrm>
            <a:off x="1303865" y="3365556"/>
            <a:ext cx="9592736" cy="444443"/>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9" name="Google Shape;89;p27"/>
          <p:cNvSpPr txBox="1">
            <a:spLocks noGrp="1"/>
          </p:cNvSpPr>
          <p:nvPr>
            <p:ph type="body" idx="2"/>
          </p:nvPr>
        </p:nvSpPr>
        <p:spPr>
          <a:xfrm>
            <a:off x="1024467" y="3959862"/>
            <a:ext cx="10151533" cy="67987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0" name="Google Shape;90;p27"/>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1" name="Google Shape;91;p27"/>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2" name="Google Shape;92;p27"/>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
        <p:nvSpPr>
          <p:cNvPr id="93" name="Google Shape;93;p27"/>
          <p:cNvSpPr txBox="1"/>
          <p:nvPr/>
        </p:nvSpPr>
        <p:spPr>
          <a:xfrm>
            <a:off x="476250" y="933450"/>
            <a:ext cx="609600" cy="584776"/>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
        <p:nvSpPr>
          <p:cNvPr id="94" name="Google Shape;94;p27"/>
          <p:cNvSpPr txBox="1"/>
          <p:nvPr/>
        </p:nvSpPr>
        <p:spPr>
          <a:xfrm>
            <a:off x="10984230" y="2701290"/>
            <a:ext cx="609600" cy="584776"/>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Name Card">
  <p:cSld name="Name Card">
    <p:spTree>
      <p:nvGrpSpPr>
        <p:cNvPr id="1" name="Shape 95"/>
        <p:cNvGrpSpPr/>
        <p:nvPr/>
      </p:nvGrpSpPr>
      <p:grpSpPr>
        <a:xfrm>
          <a:off x="0" y="0"/>
          <a:ext cx="0" cy="0"/>
          <a:chOff x="0" y="0"/>
          <a:chExt cx="0" cy="0"/>
        </a:xfrm>
      </p:grpSpPr>
      <p:pic>
        <p:nvPicPr>
          <p:cNvPr id="96" name="Google Shape;96;p2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97" name="Google Shape;97;p28"/>
          <p:cNvSpPr txBox="1">
            <a:spLocks noGrp="1"/>
          </p:cNvSpPr>
          <p:nvPr>
            <p:ph type="title"/>
          </p:nvPr>
        </p:nvSpPr>
        <p:spPr>
          <a:xfrm>
            <a:off x="1024495" y="1124701"/>
            <a:ext cx="10146186" cy="251183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8" name="Google Shape;98;p28"/>
          <p:cNvSpPr txBox="1">
            <a:spLocks noGrp="1"/>
          </p:cNvSpPr>
          <p:nvPr>
            <p:ph type="body" idx="1"/>
          </p:nvPr>
        </p:nvSpPr>
        <p:spPr>
          <a:xfrm>
            <a:off x="1024467" y="3648315"/>
            <a:ext cx="10144654" cy="9998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9" name="Google Shape;99;p28"/>
          <p:cNvSpPr txBox="1">
            <a:spLocks noGrp="1"/>
          </p:cNvSpPr>
          <p:nvPr>
            <p:ph type="dt" idx="10"/>
          </p:nvPr>
        </p:nvSpPr>
        <p:spPr>
          <a:xfrm>
            <a:off x="7814452" y="378883"/>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0" name="Google Shape;100;p28"/>
          <p:cNvSpPr txBox="1">
            <a:spLocks noGrp="1"/>
          </p:cNvSpPr>
          <p:nvPr>
            <p:ph type="ftr" idx="11"/>
          </p:nvPr>
        </p:nvSpPr>
        <p:spPr>
          <a:xfrm>
            <a:off x="685800" y="378883"/>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1" name="Google Shape;101;p2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3 Column">
  <p:cSld name="3 Column">
    <p:spTree>
      <p:nvGrpSpPr>
        <p:cNvPr id="1" name="Shape 102"/>
        <p:cNvGrpSpPr/>
        <p:nvPr/>
      </p:nvGrpSpPr>
      <p:grpSpPr>
        <a:xfrm>
          <a:off x="0" y="0"/>
          <a:ext cx="0" cy="0"/>
          <a:chOff x="0" y="0"/>
          <a:chExt cx="0" cy="0"/>
        </a:xfrm>
      </p:grpSpPr>
      <p:sp>
        <p:nvSpPr>
          <p:cNvPr id="103" name="Google Shape;103;p29"/>
          <p:cNvSpPr txBox="1">
            <a:spLocks noGrp="1"/>
          </p:cNvSpPr>
          <p:nvPr>
            <p:ph type="title"/>
          </p:nvPr>
        </p:nvSpPr>
        <p:spPr>
          <a:xfrm>
            <a:off x="2895600" y="761999"/>
            <a:ext cx="8610599" cy="1303867"/>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4" name="Google Shape;104;p29"/>
          <p:cNvSpPr txBox="1">
            <a:spLocks noGrp="1"/>
          </p:cNvSpPr>
          <p:nvPr>
            <p:ph type="body" idx="1"/>
          </p:nvPr>
        </p:nvSpPr>
        <p:spPr>
          <a:xfrm>
            <a:off x="685800" y="2202080"/>
            <a:ext cx="3456432" cy="617320"/>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5" name="Google Shape;105;p29"/>
          <p:cNvSpPr txBox="1">
            <a:spLocks noGrp="1"/>
          </p:cNvSpPr>
          <p:nvPr>
            <p:ph type="body" idx="2"/>
          </p:nvPr>
        </p:nvSpPr>
        <p:spPr>
          <a:xfrm>
            <a:off x="685799"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6" name="Google Shape;106;p29"/>
          <p:cNvSpPr txBox="1">
            <a:spLocks noGrp="1"/>
          </p:cNvSpPr>
          <p:nvPr>
            <p:ph type="body" idx="3"/>
          </p:nvPr>
        </p:nvSpPr>
        <p:spPr>
          <a:xfrm>
            <a:off x="4368800" y="2201333"/>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7" name="Google Shape;107;p29"/>
          <p:cNvSpPr txBox="1">
            <a:spLocks noGrp="1"/>
          </p:cNvSpPr>
          <p:nvPr>
            <p:ph type="body" idx="4"/>
          </p:nvPr>
        </p:nvSpPr>
        <p:spPr>
          <a:xfrm>
            <a:off x="4366858" y="2904067"/>
            <a:ext cx="3456432" cy="331461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8" name="Google Shape;108;p29"/>
          <p:cNvSpPr txBox="1">
            <a:spLocks noGrp="1"/>
          </p:cNvSpPr>
          <p:nvPr>
            <p:ph type="body" idx="5"/>
          </p:nvPr>
        </p:nvSpPr>
        <p:spPr>
          <a:xfrm>
            <a:off x="8051800" y="2192866"/>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9" name="Google Shape;109;p29"/>
          <p:cNvSpPr txBox="1">
            <a:spLocks noGrp="1"/>
          </p:cNvSpPr>
          <p:nvPr>
            <p:ph type="body" idx="6"/>
          </p:nvPr>
        </p:nvSpPr>
        <p:spPr>
          <a:xfrm>
            <a:off x="8051801"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0" name="Google Shape;110;p2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1" name="Google Shape;111;p2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2" name="Google Shape;112;p2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3 Picture Column">
  <p:cSld name="3 Picture Column">
    <p:spTree>
      <p:nvGrpSpPr>
        <p:cNvPr id="1" name="Shape 113"/>
        <p:cNvGrpSpPr/>
        <p:nvPr/>
      </p:nvGrpSpPr>
      <p:grpSpPr>
        <a:xfrm>
          <a:off x="0" y="0"/>
          <a:ext cx="0" cy="0"/>
          <a:chOff x="0" y="0"/>
          <a:chExt cx="0" cy="0"/>
        </a:xfrm>
      </p:grpSpPr>
      <p:sp>
        <p:nvSpPr>
          <p:cNvPr id="114" name="Google Shape;114;p30"/>
          <p:cNvSpPr txBox="1">
            <a:spLocks noGrp="1"/>
          </p:cNvSpPr>
          <p:nvPr>
            <p:ph type="title"/>
          </p:nvPr>
        </p:nvSpPr>
        <p:spPr>
          <a:xfrm>
            <a:off x="2895600" y="762000"/>
            <a:ext cx="8610599"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5" name="Google Shape;115;p30"/>
          <p:cNvSpPr txBox="1">
            <a:spLocks noGrp="1"/>
          </p:cNvSpPr>
          <p:nvPr>
            <p:ph type="body" idx="1"/>
          </p:nvPr>
        </p:nvSpPr>
        <p:spPr>
          <a:xfrm>
            <a:off x="688618" y="4191000"/>
            <a:ext cx="3451582"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6" name="Google Shape;116;p30"/>
          <p:cNvSpPr>
            <a:spLocks noGrp="1"/>
          </p:cNvSpPr>
          <p:nvPr>
            <p:ph type="pic" idx="2"/>
          </p:nvPr>
        </p:nvSpPr>
        <p:spPr>
          <a:xfrm>
            <a:off x="688618" y="2362200"/>
            <a:ext cx="3451582"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17" name="Google Shape;117;p30"/>
          <p:cNvSpPr txBox="1">
            <a:spLocks noGrp="1"/>
          </p:cNvSpPr>
          <p:nvPr>
            <p:ph type="body" idx="3"/>
          </p:nvPr>
        </p:nvSpPr>
        <p:spPr>
          <a:xfrm>
            <a:off x="688618" y="4873764"/>
            <a:ext cx="3451582"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8" name="Google Shape;118;p30"/>
          <p:cNvSpPr txBox="1">
            <a:spLocks noGrp="1"/>
          </p:cNvSpPr>
          <p:nvPr>
            <p:ph type="body" idx="4"/>
          </p:nvPr>
        </p:nvSpPr>
        <p:spPr>
          <a:xfrm>
            <a:off x="4374263" y="4191000"/>
            <a:ext cx="3448935"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9" name="Google Shape;119;p30"/>
          <p:cNvSpPr>
            <a:spLocks noGrp="1"/>
          </p:cNvSpPr>
          <p:nvPr>
            <p:ph type="pic" idx="5"/>
          </p:nvPr>
        </p:nvSpPr>
        <p:spPr>
          <a:xfrm>
            <a:off x="4374263" y="2362200"/>
            <a:ext cx="3448936"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0" name="Google Shape;120;p30"/>
          <p:cNvSpPr txBox="1">
            <a:spLocks noGrp="1"/>
          </p:cNvSpPr>
          <p:nvPr>
            <p:ph type="body" idx="6"/>
          </p:nvPr>
        </p:nvSpPr>
        <p:spPr>
          <a:xfrm>
            <a:off x="4374264" y="4873763"/>
            <a:ext cx="344893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1" name="Google Shape;121;p30"/>
          <p:cNvSpPr txBox="1">
            <a:spLocks noGrp="1"/>
          </p:cNvSpPr>
          <p:nvPr>
            <p:ph type="body" idx="7"/>
          </p:nvPr>
        </p:nvSpPr>
        <p:spPr>
          <a:xfrm>
            <a:off x="8049731" y="4191000"/>
            <a:ext cx="3456469"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22" name="Google Shape;122;p30"/>
          <p:cNvSpPr>
            <a:spLocks noGrp="1"/>
          </p:cNvSpPr>
          <p:nvPr>
            <p:ph type="pic" idx="8"/>
          </p:nvPr>
        </p:nvSpPr>
        <p:spPr>
          <a:xfrm>
            <a:off x="8049855" y="2362200"/>
            <a:ext cx="3447878"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3" name="Google Shape;123;p30"/>
          <p:cNvSpPr txBox="1">
            <a:spLocks noGrp="1"/>
          </p:cNvSpPr>
          <p:nvPr>
            <p:ph type="body" idx="9"/>
          </p:nvPr>
        </p:nvSpPr>
        <p:spPr>
          <a:xfrm>
            <a:off x="8049731" y="4873761"/>
            <a:ext cx="345244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4" name="Google Shape;124;p3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5" name="Google Shape;125;p3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6" name="Google Shape;126;p3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27"/>
        <p:cNvGrpSpPr/>
        <p:nvPr/>
      </p:nvGrpSpPr>
      <p:grpSpPr>
        <a:xfrm>
          <a:off x="0" y="0"/>
          <a:ext cx="0" cy="0"/>
          <a:chOff x="0" y="0"/>
          <a:chExt cx="0" cy="0"/>
        </a:xfrm>
      </p:grpSpPr>
      <p:sp>
        <p:nvSpPr>
          <p:cNvPr id="128" name="Google Shape;128;p3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9" name="Google Shape;129;p31"/>
          <p:cNvSpPr txBox="1">
            <a:spLocks noGrp="1"/>
          </p:cNvSpPr>
          <p:nvPr>
            <p:ph type="body" idx="1"/>
          </p:nvPr>
        </p:nvSpPr>
        <p:spPr>
          <a:xfrm rot="5400000">
            <a:off x="4083937" y="-1203579"/>
            <a:ext cx="4024125" cy="108204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0" name="Google Shape;130;p3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1" name="Google Shape;131;p3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2" name="Google Shape;132;p3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_TITLE_AND_VERTICAL_TEXT">
    <p:spTree>
      <p:nvGrpSpPr>
        <p:cNvPr id="1" name="Shape 133"/>
        <p:cNvGrpSpPr/>
        <p:nvPr/>
      </p:nvGrpSpPr>
      <p:grpSpPr>
        <a:xfrm>
          <a:off x="0" y="0"/>
          <a:ext cx="0" cy="0"/>
          <a:chOff x="0" y="0"/>
          <a:chExt cx="0" cy="0"/>
        </a:xfrm>
      </p:grpSpPr>
      <p:pic>
        <p:nvPicPr>
          <p:cNvPr id="134" name="Google Shape;134;p32"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35" name="Google Shape;135;p32"/>
          <p:cNvSpPr txBox="1">
            <a:spLocks noGrp="1"/>
          </p:cNvSpPr>
          <p:nvPr>
            <p:ph type="title"/>
          </p:nvPr>
        </p:nvSpPr>
        <p:spPr>
          <a:xfrm rot="5400000">
            <a:off x="8525933" y="1667933"/>
            <a:ext cx="3903133" cy="20574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4000"/>
              <a:buFont typeface="Century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6" name="Google Shape;136;p32"/>
          <p:cNvSpPr txBox="1">
            <a:spLocks noGrp="1"/>
          </p:cNvSpPr>
          <p:nvPr>
            <p:ph type="body" idx="1"/>
          </p:nvPr>
        </p:nvSpPr>
        <p:spPr>
          <a:xfrm rot="5400000">
            <a:off x="3175000" y="-1405467"/>
            <a:ext cx="3903133" cy="8204201"/>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7" name="Google Shape;137;p32"/>
          <p:cNvSpPr txBox="1">
            <a:spLocks noGrp="1"/>
          </p:cNvSpPr>
          <p:nvPr>
            <p:ph type="dt" idx="10"/>
          </p:nvPr>
        </p:nvSpPr>
        <p:spPr>
          <a:xfrm>
            <a:off x="7814452" y="379941"/>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8" name="Google Shape;138;p32"/>
          <p:cNvSpPr txBox="1">
            <a:spLocks noGrp="1"/>
          </p:cNvSpPr>
          <p:nvPr>
            <p:ph type="ftr" idx="11"/>
          </p:nvPr>
        </p:nvSpPr>
        <p:spPr>
          <a:xfrm>
            <a:off x="685800" y="381000"/>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9" name="Google Shape;139;p32"/>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9"/>
        <p:cNvGrpSpPr/>
        <p:nvPr/>
      </p:nvGrpSpPr>
      <p:grpSpPr>
        <a:xfrm>
          <a:off x="0" y="0"/>
          <a:ext cx="0" cy="0"/>
          <a:chOff x="0" y="0"/>
          <a:chExt cx="0" cy="0"/>
        </a:xfrm>
      </p:grpSpPr>
      <p:sp>
        <p:nvSpPr>
          <p:cNvPr id="20" name="Google Shape;20;p1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17"/>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22" name="Google Shape;22;p17"/>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17"/>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17"/>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25"/>
        <p:cNvGrpSpPr/>
        <p:nvPr/>
      </p:nvGrpSpPr>
      <p:grpSpPr>
        <a:xfrm>
          <a:off x="0" y="0"/>
          <a:ext cx="0" cy="0"/>
          <a:chOff x="0" y="0"/>
          <a:chExt cx="0" cy="0"/>
        </a:xfrm>
      </p:grpSpPr>
      <p:pic>
        <p:nvPicPr>
          <p:cNvPr id="26" name="Google Shape;26;p1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27" name="Google Shape;27;p18"/>
          <p:cNvSpPr txBox="1">
            <a:spLocks noGrp="1"/>
          </p:cNvSpPr>
          <p:nvPr>
            <p:ph type="title"/>
          </p:nvPr>
        </p:nvSpPr>
        <p:spPr>
          <a:xfrm>
            <a:off x="685800" y="753533"/>
            <a:ext cx="10820399" cy="2801935"/>
          </a:xfrm>
          <a:prstGeom prst="rect">
            <a:avLst/>
          </a:prstGeom>
          <a:noFill/>
          <a:ln>
            <a:noFill/>
          </a:ln>
        </p:spPr>
        <p:txBody>
          <a:bodyPr spcFirstLastPara="1" wrap="square" lIns="91425" tIns="45700" rIns="91425" bIns="45700" anchor="b" anchorCtr="0">
            <a:normAutofit/>
          </a:bodyPr>
          <a:lstStyle>
            <a:lvl1pPr lvl="0" algn="r">
              <a:lnSpc>
                <a:spcPct val="90000"/>
              </a:lnSpc>
              <a:spcBef>
                <a:spcPts val="0"/>
              </a:spcBef>
              <a:spcAft>
                <a:spcPts val="0"/>
              </a:spcAft>
              <a:buClr>
                <a:schemeClr val="lt1"/>
              </a:buClr>
              <a:buSzPts val="4000"/>
              <a:buFont typeface="Century Gothic"/>
              <a:buNone/>
              <a:defRPr sz="4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18"/>
          <p:cNvSpPr txBox="1">
            <a:spLocks noGrp="1"/>
          </p:cNvSpPr>
          <p:nvPr>
            <p:ph type="body" idx="1"/>
          </p:nvPr>
        </p:nvSpPr>
        <p:spPr>
          <a:xfrm>
            <a:off x="1024467" y="3641725"/>
            <a:ext cx="10490200" cy="955675"/>
          </a:xfrm>
          <a:prstGeom prst="rect">
            <a:avLst/>
          </a:prstGeom>
          <a:noFill/>
          <a:ln>
            <a:noFill/>
          </a:ln>
        </p:spPr>
        <p:txBody>
          <a:bodyPr spcFirstLastPara="1" wrap="square" lIns="91425" tIns="45700" rIns="91425" bIns="45700" anchor="t" anchorCtr="0">
            <a:normAutofit/>
          </a:bodyPr>
          <a:lstStyle>
            <a:lvl1pPr marL="457200" lvl="0" indent="-228600" algn="r">
              <a:lnSpc>
                <a:spcPct val="90000"/>
              </a:lnSpc>
              <a:spcBef>
                <a:spcPts val="1000"/>
              </a:spcBef>
              <a:spcAft>
                <a:spcPts val="0"/>
              </a:spcAft>
              <a:buClr>
                <a:schemeClr val="lt1"/>
              </a:buClr>
              <a:buSzPts val="2200"/>
              <a:buNone/>
              <a:defRPr sz="2200">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1800"/>
              <a:buNone/>
              <a:defRPr sz="1800">
                <a:solidFill>
                  <a:schemeClr val="lt1"/>
                </a:solidFill>
              </a:defRPr>
            </a:lvl3pPr>
            <a:lvl4pPr marL="1828800" lvl="3" indent="-228600" algn="l">
              <a:lnSpc>
                <a:spcPct val="90000"/>
              </a:lnSpc>
              <a:spcBef>
                <a:spcPts val="500"/>
              </a:spcBef>
              <a:spcAft>
                <a:spcPts val="0"/>
              </a:spcAft>
              <a:buClr>
                <a:schemeClr val="lt1"/>
              </a:buClr>
              <a:buSzPts val="1600"/>
              <a:buNone/>
              <a:defRPr sz="1600">
                <a:solidFill>
                  <a:schemeClr val="lt1"/>
                </a:solidFill>
              </a:defRPr>
            </a:lvl4pPr>
            <a:lvl5pPr marL="2286000" lvl="4" indent="-228600" algn="l">
              <a:lnSpc>
                <a:spcPct val="90000"/>
              </a:lnSpc>
              <a:spcBef>
                <a:spcPts val="500"/>
              </a:spcBef>
              <a:spcAft>
                <a:spcPts val="0"/>
              </a:spcAft>
              <a:buClr>
                <a:schemeClr val="lt1"/>
              </a:buClr>
              <a:buSzPts val="1600"/>
              <a:buNone/>
              <a:defRPr sz="1600">
                <a:solidFill>
                  <a:schemeClr val="lt1"/>
                </a:solidFill>
              </a:defRPr>
            </a:lvl5pPr>
            <a:lvl6pPr marL="2743200" lvl="5" indent="-228600" algn="l">
              <a:lnSpc>
                <a:spcPct val="90000"/>
              </a:lnSpc>
              <a:spcBef>
                <a:spcPts val="500"/>
              </a:spcBef>
              <a:spcAft>
                <a:spcPts val="0"/>
              </a:spcAft>
              <a:buClr>
                <a:schemeClr val="lt1"/>
              </a:buClr>
              <a:buSzPts val="1600"/>
              <a:buNone/>
              <a:defRPr sz="1600">
                <a:solidFill>
                  <a:schemeClr val="lt1"/>
                </a:solidFill>
              </a:defRPr>
            </a:lvl6pPr>
            <a:lvl7pPr marL="3200400" lvl="6" indent="-228600" algn="l">
              <a:lnSpc>
                <a:spcPct val="90000"/>
              </a:lnSpc>
              <a:spcBef>
                <a:spcPts val="500"/>
              </a:spcBef>
              <a:spcAft>
                <a:spcPts val="0"/>
              </a:spcAft>
              <a:buClr>
                <a:schemeClr val="lt1"/>
              </a:buClr>
              <a:buSzPts val="1600"/>
              <a:buNone/>
              <a:defRPr sz="1600">
                <a:solidFill>
                  <a:schemeClr val="lt1"/>
                </a:solidFill>
              </a:defRPr>
            </a:lvl7pPr>
            <a:lvl8pPr marL="3657600" lvl="7" indent="-228600" algn="l">
              <a:lnSpc>
                <a:spcPct val="90000"/>
              </a:lnSpc>
              <a:spcBef>
                <a:spcPts val="500"/>
              </a:spcBef>
              <a:spcAft>
                <a:spcPts val="0"/>
              </a:spcAft>
              <a:buClr>
                <a:schemeClr val="lt1"/>
              </a:buClr>
              <a:buSzPts val="1600"/>
              <a:buNone/>
              <a:defRPr sz="1600">
                <a:solidFill>
                  <a:schemeClr val="lt1"/>
                </a:solidFill>
              </a:defRPr>
            </a:lvl8pPr>
            <a:lvl9pPr marL="4114800" lvl="8" indent="-228600" algn="l">
              <a:lnSpc>
                <a:spcPct val="90000"/>
              </a:lnSpc>
              <a:spcBef>
                <a:spcPts val="500"/>
              </a:spcBef>
              <a:spcAft>
                <a:spcPts val="0"/>
              </a:spcAft>
              <a:buClr>
                <a:schemeClr val="lt1"/>
              </a:buClr>
              <a:buSzPts val="1600"/>
              <a:buNone/>
              <a:defRPr sz="1600">
                <a:solidFill>
                  <a:schemeClr val="lt1"/>
                </a:solidFill>
              </a:defRPr>
            </a:lvl9pPr>
          </a:lstStyle>
          <a:p>
            <a:endParaRPr/>
          </a:p>
        </p:txBody>
      </p:sp>
      <p:sp>
        <p:nvSpPr>
          <p:cNvPr id="29" name="Google Shape;29;p18"/>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18"/>
          <p:cNvSpPr txBox="1">
            <a:spLocks noGrp="1"/>
          </p:cNvSpPr>
          <p:nvPr>
            <p:ph type="ftr" idx="11"/>
          </p:nvPr>
        </p:nvSpPr>
        <p:spPr>
          <a:xfrm>
            <a:off x="685800" y="381001"/>
            <a:ext cx="6991492" cy="36406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1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2"/>
        <p:cNvGrpSpPr/>
        <p:nvPr/>
      </p:nvGrpSpPr>
      <p:grpSpPr>
        <a:xfrm>
          <a:off x="0" y="0"/>
          <a:ext cx="0" cy="0"/>
          <a:chOff x="0" y="0"/>
          <a:chExt cx="0" cy="0"/>
        </a:xfrm>
      </p:grpSpPr>
      <p:sp>
        <p:nvSpPr>
          <p:cNvPr id="33" name="Google Shape;33;p1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19"/>
          <p:cNvSpPr txBox="1">
            <a:spLocks noGrp="1"/>
          </p:cNvSpPr>
          <p:nvPr>
            <p:ph type="body" idx="1"/>
          </p:nvPr>
        </p:nvSpPr>
        <p:spPr>
          <a:xfrm>
            <a:off x="6858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5" name="Google Shape;35;p19"/>
          <p:cNvSpPr txBox="1">
            <a:spLocks noGrp="1"/>
          </p:cNvSpPr>
          <p:nvPr>
            <p:ph type="body" idx="2"/>
          </p:nvPr>
        </p:nvSpPr>
        <p:spPr>
          <a:xfrm>
            <a:off x="61722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6" name="Google Shape;36;p1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1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1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9"/>
        <p:cNvGrpSpPr/>
        <p:nvPr/>
      </p:nvGrpSpPr>
      <p:grpSpPr>
        <a:xfrm>
          <a:off x="0" y="0"/>
          <a:ext cx="0" cy="0"/>
          <a:chOff x="0" y="0"/>
          <a:chExt cx="0" cy="0"/>
        </a:xfrm>
      </p:grpSpPr>
      <p:sp>
        <p:nvSpPr>
          <p:cNvPr id="40" name="Google Shape;40;p20"/>
          <p:cNvSpPr txBox="1">
            <a:spLocks noGrp="1"/>
          </p:cNvSpPr>
          <p:nvPr>
            <p:ph type="title"/>
          </p:nvPr>
        </p:nvSpPr>
        <p:spPr>
          <a:xfrm>
            <a:off x="2895600" y="762000"/>
            <a:ext cx="8610600"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20"/>
          <p:cNvSpPr txBox="1">
            <a:spLocks noGrp="1"/>
          </p:cNvSpPr>
          <p:nvPr>
            <p:ph type="body" idx="1"/>
          </p:nvPr>
        </p:nvSpPr>
        <p:spPr>
          <a:xfrm>
            <a:off x="914409" y="2183802"/>
            <a:ext cx="5079991"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2" name="Google Shape;42;p20"/>
          <p:cNvSpPr txBox="1">
            <a:spLocks noGrp="1"/>
          </p:cNvSpPr>
          <p:nvPr>
            <p:ph type="body" idx="2"/>
          </p:nvPr>
        </p:nvSpPr>
        <p:spPr>
          <a:xfrm>
            <a:off x="685800" y="3132666"/>
            <a:ext cx="5311775"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3" name="Google Shape;43;p20"/>
          <p:cNvSpPr txBox="1">
            <a:spLocks noGrp="1"/>
          </p:cNvSpPr>
          <p:nvPr>
            <p:ph type="body" idx="3"/>
          </p:nvPr>
        </p:nvSpPr>
        <p:spPr>
          <a:xfrm>
            <a:off x="6400800" y="2183802"/>
            <a:ext cx="5105400"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4" name="Google Shape;44;p20"/>
          <p:cNvSpPr txBox="1">
            <a:spLocks noGrp="1"/>
          </p:cNvSpPr>
          <p:nvPr>
            <p:ph type="body" idx="4"/>
          </p:nvPr>
        </p:nvSpPr>
        <p:spPr>
          <a:xfrm>
            <a:off x="6172200" y="3132666"/>
            <a:ext cx="5334000"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5" name="Google Shape;45;p2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2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2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8"/>
        <p:cNvGrpSpPr/>
        <p:nvPr/>
      </p:nvGrpSpPr>
      <p:grpSpPr>
        <a:xfrm>
          <a:off x="0" y="0"/>
          <a:ext cx="0" cy="0"/>
          <a:chOff x="0" y="0"/>
          <a:chExt cx="0" cy="0"/>
        </a:xfrm>
      </p:grpSpPr>
      <p:sp>
        <p:nvSpPr>
          <p:cNvPr id="49" name="Google Shape;49;p2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2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2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2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22"/>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22"/>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22"/>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7"/>
        <p:cNvGrpSpPr/>
        <p:nvPr/>
      </p:nvGrpSpPr>
      <p:grpSpPr>
        <a:xfrm>
          <a:off x="0" y="0"/>
          <a:ext cx="0" cy="0"/>
          <a:chOff x="0" y="0"/>
          <a:chExt cx="0" cy="0"/>
        </a:xfrm>
      </p:grpSpPr>
      <p:sp>
        <p:nvSpPr>
          <p:cNvPr id="58" name="Google Shape;58;p23"/>
          <p:cNvSpPr txBox="1">
            <a:spLocks noGrp="1"/>
          </p:cNvSpPr>
          <p:nvPr>
            <p:ph type="title"/>
          </p:nvPr>
        </p:nvSpPr>
        <p:spPr>
          <a:xfrm>
            <a:off x="685800" y="1524000"/>
            <a:ext cx="411480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23"/>
          <p:cNvSpPr txBox="1">
            <a:spLocks noGrp="1"/>
          </p:cNvSpPr>
          <p:nvPr>
            <p:ph type="body" idx="1"/>
          </p:nvPr>
        </p:nvSpPr>
        <p:spPr>
          <a:xfrm>
            <a:off x="4995582" y="746759"/>
            <a:ext cx="6510618" cy="5471925"/>
          </a:xfrm>
          <a:prstGeom prst="rect">
            <a:avLst/>
          </a:prstGeom>
          <a:noFill/>
          <a:ln>
            <a:noFill/>
          </a:ln>
        </p:spPr>
        <p:txBody>
          <a:bodyPr spcFirstLastPara="1" wrap="square" lIns="91425" tIns="45700" rIns="91425" bIns="45700" anchor="ctr"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60" name="Google Shape;60;p23"/>
          <p:cNvSpPr txBox="1">
            <a:spLocks noGrp="1"/>
          </p:cNvSpPr>
          <p:nvPr>
            <p:ph type="body" idx="2"/>
          </p:nvPr>
        </p:nvSpPr>
        <p:spPr>
          <a:xfrm>
            <a:off x="685800" y="3124199"/>
            <a:ext cx="411480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1" name="Google Shape;61;p23"/>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23"/>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23"/>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4"/>
        <p:cNvGrpSpPr/>
        <p:nvPr/>
      </p:nvGrpSpPr>
      <p:grpSpPr>
        <a:xfrm>
          <a:off x="0" y="0"/>
          <a:ext cx="0" cy="0"/>
          <a:chOff x="0" y="0"/>
          <a:chExt cx="0" cy="0"/>
        </a:xfrm>
      </p:grpSpPr>
      <p:sp>
        <p:nvSpPr>
          <p:cNvPr id="65" name="Google Shape;65;p24"/>
          <p:cNvSpPr txBox="1">
            <a:spLocks noGrp="1"/>
          </p:cNvSpPr>
          <p:nvPr>
            <p:ph type="title"/>
          </p:nvPr>
        </p:nvSpPr>
        <p:spPr>
          <a:xfrm>
            <a:off x="685800" y="1524000"/>
            <a:ext cx="687324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24"/>
          <p:cNvSpPr>
            <a:spLocks noGrp="1"/>
          </p:cNvSpPr>
          <p:nvPr>
            <p:ph type="pic" idx="2"/>
          </p:nvPr>
        </p:nvSpPr>
        <p:spPr>
          <a:xfrm>
            <a:off x="7861238" y="751241"/>
            <a:ext cx="3644962" cy="5467443"/>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67" name="Google Shape;67;p24"/>
          <p:cNvSpPr txBox="1">
            <a:spLocks noGrp="1"/>
          </p:cNvSpPr>
          <p:nvPr>
            <p:ph type="body" idx="1"/>
          </p:nvPr>
        </p:nvSpPr>
        <p:spPr>
          <a:xfrm>
            <a:off x="685800" y="3124199"/>
            <a:ext cx="687324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8" name="Google Shape;68;p24"/>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24"/>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24"/>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
        <p:cNvGrpSpPr/>
        <p:nvPr/>
      </p:nvGrpSpPr>
      <p:grpSpPr>
        <a:xfrm>
          <a:off x="0" y="0"/>
          <a:ext cx="0" cy="0"/>
          <a:chOff x="0" y="0"/>
          <a:chExt cx="0" cy="0"/>
        </a:xfrm>
      </p:grpSpPr>
      <p:pic>
        <p:nvPicPr>
          <p:cNvPr id="6" name="Google Shape;6;p15" descr="C0-HD-TOP.png"/>
          <p:cNvPicPr preferRelativeResize="0"/>
          <p:nvPr/>
        </p:nvPicPr>
        <p:blipFill rotWithShape="1">
          <a:blip r:embed="rId19">
            <a:alphaModFix/>
          </a:blip>
          <a:srcRect/>
          <a:stretch/>
        </p:blipFill>
        <p:spPr>
          <a:xfrm>
            <a:off x="0" y="0"/>
            <a:ext cx="12192000" cy="1441450"/>
          </a:xfrm>
          <a:prstGeom prst="rect">
            <a:avLst/>
          </a:prstGeom>
          <a:noFill/>
          <a:ln>
            <a:noFill/>
          </a:ln>
        </p:spPr>
      </p:pic>
      <p:sp>
        <p:nvSpPr>
          <p:cNvPr id="7" name="Google Shape;7;p15"/>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marR="0" lvl="0" algn="r" rtl="0">
              <a:lnSpc>
                <a:spcPct val="90000"/>
              </a:lnSpc>
              <a:spcBef>
                <a:spcPts val="0"/>
              </a:spcBef>
              <a:spcAft>
                <a:spcPts val="0"/>
              </a:spcAft>
              <a:buClr>
                <a:schemeClr val="lt1"/>
              </a:buClr>
              <a:buSzPts val="4000"/>
              <a:buFont typeface="Century Gothic"/>
              <a:buNone/>
              <a:defRPr sz="40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 name="Google Shape;8;p15"/>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marR="0" lvl="0" indent="-368300" algn="l" rtl="0">
              <a:lnSpc>
                <a:spcPct val="90000"/>
              </a:lnSpc>
              <a:spcBef>
                <a:spcPts val="1000"/>
              </a:spcBef>
              <a:spcAft>
                <a:spcPts val="0"/>
              </a:spcAft>
              <a:buClr>
                <a:schemeClr val="lt1"/>
              </a:buClr>
              <a:buSzPts val="2200"/>
              <a:buFont typeface="Arial"/>
              <a:buChar char="•"/>
              <a:defRPr sz="2200" b="0" i="0" u="none" strike="noStrike" cap="none">
                <a:solidFill>
                  <a:schemeClr val="lt1"/>
                </a:solidFill>
                <a:latin typeface="Century Gothic"/>
                <a:ea typeface="Century Gothic"/>
                <a:cs typeface="Century Gothic"/>
                <a:sym typeface="Century Gothic"/>
              </a:defRPr>
            </a:lvl1pPr>
            <a:lvl2pPr marL="914400" marR="0" lvl="1" indent="-355600" algn="l" rtl="0">
              <a:lnSpc>
                <a:spcPct val="90000"/>
              </a:lnSpc>
              <a:spcBef>
                <a:spcPts val="500"/>
              </a:spcBef>
              <a:spcAft>
                <a:spcPts val="0"/>
              </a:spcAft>
              <a:buClr>
                <a:schemeClr val="lt1"/>
              </a:buClr>
              <a:buSzPts val="2000"/>
              <a:buFont typeface="Arial"/>
              <a:buChar char="•"/>
              <a:defRPr sz="2000" b="0" i="0" u="none" strike="noStrike" cap="none">
                <a:solidFill>
                  <a:schemeClr val="lt1"/>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3pPr>
            <a:lvl4pPr marL="1828800" marR="0" lvl="3"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4pPr>
            <a:lvl5pPr marL="2286000" marR="0" lvl="4"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5pPr>
            <a:lvl6pPr marL="2743200" marR="0" lvl="5"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6pPr>
            <a:lvl7pPr marL="3200400" marR="0" lvl="6"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7pPr>
            <a:lvl8pPr marL="3657600" marR="0" lvl="7"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8pPr>
            <a:lvl9pPr marL="4114800" marR="0" lvl="8"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9" name="Google Shape;9;p1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0" name="Google Shape;10;p1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1" name="Google Shape;11;p1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audio" Target="../media/media1.m4a"/><Relationship Id="rId7" Type="http://schemas.openxmlformats.org/officeDocument/2006/relationships/image" Target="../media/image4.png"/><Relationship Id="rId2" Type="http://schemas.microsoft.com/office/2007/relationships/media" Target="../media/media1.m4a"/><Relationship Id="rId1" Type="http://schemas.openxmlformats.org/officeDocument/2006/relationships/tags" Target="../tags/tag2.xml"/><Relationship Id="rId6" Type="http://schemas.openxmlformats.org/officeDocument/2006/relationships/image" Target="../media/image3.png"/><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10.m4a"/><Relationship Id="rId7" Type="http://schemas.openxmlformats.org/officeDocument/2006/relationships/image" Target="../media/image3.png"/><Relationship Id="rId2" Type="http://schemas.microsoft.com/office/2007/relationships/media" Target="../media/media10.m4a"/><Relationship Id="rId1" Type="http://schemas.openxmlformats.org/officeDocument/2006/relationships/tags" Target="../tags/tag9.xml"/><Relationship Id="rId6" Type="http://schemas.openxmlformats.org/officeDocument/2006/relationships/image" Target="../media/image6.png"/><Relationship Id="rId5" Type="http://schemas.openxmlformats.org/officeDocument/2006/relationships/notesSlide" Target="../notesSlides/notesSlide10.xml"/><Relationship Id="rId4"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audio" Target="../media/media11.m4a"/><Relationship Id="rId7" Type="http://schemas.openxmlformats.org/officeDocument/2006/relationships/image" Target="../media/image4.png"/><Relationship Id="rId2" Type="http://schemas.microsoft.com/office/2007/relationships/media" Target="../media/media11.m4a"/><Relationship Id="rId1" Type="http://schemas.openxmlformats.org/officeDocument/2006/relationships/tags" Target="../tags/tag10.xml"/><Relationship Id="rId6" Type="http://schemas.openxmlformats.org/officeDocument/2006/relationships/image" Target="../media/image3.png"/><Relationship Id="rId5" Type="http://schemas.openxmlformats.org/officeDocument/2006/relationships/notesSlide" Target="../notesSlides/notesSlide11.xml"/><Relationship Id="rId4"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audio" Target="../media/media12.m4a"/><Relationship Id="rId7" Type="http://schemas.openxmlformats.org/officeDocument/2006/relationships/image" Target="../media/image4.png"/><Relationship Id="rId2" Type="http://schemas.microsoft.com/office/2007/relationships/media" Target="../media/media12.m4a"/><Relationship Id="rId1" Type="http://schemas.openxmlformats.org/officeDocument/2006/relationships/tags" Target="../tags/tag11.xml"/><Relationship Id="rId6" Type="http://schemas.openxmlformats.org/officeDocument/2006/relationships/image" Target="../media/image3.png"/><Relationship Id="rId5" Type="http://schemas.openxmlformats.org/officeDocument/2006/relationships/notesSlide" Target="../notesSlides/notesSlide12.xml"/><Relationship Id="rId4"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audio" Target="../media/media13.m4a"/><Relationship Id="rId7" Type="http://schemas.openxmlformats.org/officeDocument/2006/relationships/image" Target="../media/image4.png"/><Relationship Id="rId2" Type="http://schemas.microsoft.com/office/2007/relationships/media" Target="../media/media13.m4a"/><Relationship Id="rId1" Type="http://schemas.openxmlformats.org/officeDocument/2006/relationships/tags" Target="../tags/tag12.xml"/><Relationship Id="rId6" Type="http://schemas.openxmlformats.org/officeDocument/2006/relationships/image" Target="../media/image3.png"/><Relationship Id="rId5" Type="http://schemas.openxmlformats.org/officeDocument/2006/relationships/notesSlide" Target="../notesSlides/notesSlide13.xml"/><Relationship Id="rId4"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audio" Target="../media/media14.m4a"/><Relationship Id="rId7" Type="http://schemas.openxmlformats.org/officeDocument/2006/relationships/image" Target="../media/image4.png"/><Relationship Id="rId2" Type="http://schemas.microsoft.com/office/2007/relationships/media" Target="../media/media14.m4a"/><Relationship Id="rId1" Type="http://schemas.openxmlformats.org/officeDocument/2006/relationships/tags" Target="../tags/tag13.xml"/><Relationship Id="rId6" Type="http://schemas.openxmlformats.org/officeDocument/2006/relationships/image" Target="../media/image3.png"/><Relationship Id="rId5" Type="http://schemas.openxmlformats.org/officeDocument/2006/relationships/notesSlide" Target="../notesSlides/notesSlide14.xml"/><Relationship Id="rId4"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hyperlink" Target="https://wiki.sei.cmu.edu/confluence/display/cplusplus/ERR51-CPP.+Handle+all+exceptions" TargetMode="External"/><Relationship Id="rId3" Type="http://schemas.openxmlformats.org/officeDocument/2006/relationships/notesSlide" Target="../notesSlides/notesSlide15.xml"/><Relationship Id="rId7" Type="http://schemas.openxmlformats.org/officeDocument/2006/relationships/hyperlink" Target="https://mbsdirect.vitalsource.com/#/books/9780132981972/" TargetMode="External"/><Relationship Id="rId2" Type="http://schemas.openxmlformats.org/officeDocument/2006/relationships/slideLayout" Target="../slideLayouts/slideLayout2.xml"/><Relationship Id="rId1" Type="http://schemas.openxmlformats.org/officeDocument/2006/relationships/tags" Target="../tags/tag14.xml"/><Relationship Id="rId6" Type="http://schemas.openxmlformats.org/officeDocument/2006/relationships/hyperlink" Target="https://llvm.org/docs/CodingStandards.html#assert-liberally" TargetMode="External"/><Relationship Id="rId5" Type="http://schemas.openxmlformats.org/officeDocument/2006/relationships/hyperlink" Target="https://www.swcomms.co.uk/blog/article/the-motivations-of-a-hacker/" TargetMode="External"/><Relationship Id="rId4" Type="http://schemas.openxmlformats.org/officeDocument/2006/relationships/hyperlink" Target="https://linfordco.com/blog/information-security-policies" TargetMode="External"/><Relationship Id="rId9"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7"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tags" Target="../tags/tag15.xml"/><Relationship Id="rId6" Type="http://schemas.openxmlformats.org/officeDocument/2006/relationships/hyperlink" Target="https://wiki.sei.cmu.edu/confluence/display/c/INT32-C.+Ensure+that+operations+on+signed+integers+do+not+result+in+overflow" TargetMode="External"/><Relationship Id="rId5" Type="http://schemas.openxmlformats.org/officeDocument/2006/relationships/hyperlink" Target="https://wiki.sei.cmu.edu/confluence/display/java/IDS00-J.+Prevent+SQL+injection" TargetMode="External"/><Relationship Id="rId4" Type="http://schemas.openxmlformats.org/officeDocument/2006/relationships/hyperlink" Target="https://wiki.sei.cmu.edu/confluence/display/cplusplus/EXP53-CPP.+Do+not+read+uninitialized+memory" TargetMode="Externa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7"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tags" Target="../tags/tag16.xml"/><Relationship Id="rId6" Type="http://schemas.openxmlformats.org/officeDocument/2006/relationships/hyperlink" Target="https://wiki.sei.cmu.edu/confluence/display/cplusplus/STR51-CPP.+Do+not+attempt+to+create+a+std%3A%3Astring+from+a+null+pointer" TargetMode="External"/><Relationship Id="rId5" Type="http://schemas.openxmlformats.org/officeDocument/2006/relationships/hyperlink" Target="https://wiki.sei.cmu.edu/confluence/display/cplusplus/STR50-CPP.+Guarantee+that+storage+for+strings+has+sufficient+space+for+character+data+and+the+null+terminator" TargetMode="External"/><Relationship Id="rId4" Type="http://schemas.openxmlformats.org/officeDocument/2006/relationships/hyperlink" Target="https://wiki.sei.cmu.edu/confluence/display/cplusplus/MEM56-CPP.+Do+not+store+an+already-owned+pointer+value+in+an+unrelated+smart+pointer" TargetMode="Externa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tags" Target="../tags/tag17.xml"/><Relationship Id="rId5" Type="http://schemas.openxmlformats.org/officeDocument/2006/relationships/image" Target="../media/image3.png"/><Relationship Id="rId4" Type="http://schemas.openxmlformats.org/officeDocument/2006/relationships/hyperlink" Target="https://wiki.sei.cmu.edu/confluence/display/seccode/Top+10+Secure+Coding+Practices?focusedCommentId=88044413" TargetMode="External"/></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2.m4a"/><Relationship Id="rId7" Type="http://schemas.openxmlformats.org/officeDocument/2006/relationships/image" Target="../media/image3.png"/><Relationship Id="rId2" Type="http://schemas.microsoft.com/office/2007/relationships/media" Target="../media/media2.m4a"/><Relationship Id="rId1" Type="http://schemas.openxmlformats.org/officeDocument/2006/relationships/tags" Target="../tags/tag3.xml"/><Relationship Id="rId6" Type="http://schemas.openxmlformats.org/officeDocument/2006/relationships/image" Target="../media/image5.png"/><Relationship Id="rId5" Type="http://schemas.openxmlformats.org/officeDocument/2006/relationships/notesSlide" Target="../notesSlides/notesSlide2.xml"/><Relationship Id="rId4"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audio" Target="../media/media3.m4a"/><Relationship Id="rId7" Type="http://schemas.openxmlformats.org/officeDocument/2006/relationships/image" Target="../media/image4.png"/><Relationship Id="rId2" Type="http://schemas.microsoft.com/office/2007/relationships/media" Target="../media/media3.m4a"/><Relationship Id="rId1" Type="http://schemas.openxmlformats.org/officeDocument/2006/relationships/tags" Target="../tags/tag4.xml"/><Relationship Id="rId6" Type="http://schemas.openxmlformats.org/officeDocument/2006/relationships/image" Target="../media/image3.png"/><Relationship Id="rId5" Type="http://schemas.openxmlformats.org/officeDocument/2006/relationships/notesSlide" Target="../notesSlides/notesSlide3.xml"/><Relationship Id="rId4"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audio" Target="../media/media4.m4a"/><Relationship Id="rId7" Type="http://schemas.openxmlformats.org/officeDocument/2006/relationships/image" Target="../media/image4.png"/><Relationship Id="rId2" Type="http://schemas.microsoft.com/office/2007/relationships/media" Target="../media/media4.m4a"/><Relationship Id="rId1" Type="http://schemas.openxmlformats.org/officeDocument/2006/relationships/tags" Target="../tags/tag5.xml"/><Relationship Id="rId6" Type="http://schemas.openxmlformats.org/officeDocument/2006/relationships/image" Target="../media/image3.png"/><Relationship Id="rId5" Type="http://schemas.openxmlformats.org/officeDocument/2006/relationships/notesSlide" Target="../notesSlides/notesSlide4.xml"/><Relationship Id="rId4"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audio" Target="../media/media5.m4a"/><Relationship Id="rId7" Type="http://schemas.openxmlformats.org/officeDocument/2006/relationships/image" Target="../media/image4.png"/><Relationship Id="rId2" Type="http://schemas.microsoft.com/office/2007/relationships/media" Target="../media/media5.m4a"/><Relationship Id="rId1" Type="http://schemas.openxmlformats.org/officeDocument/2006/relationships/tags" Target="../tags/tag6.xml"/><Relationship Id="rId6" Type="http://schemas.openxmlformats.org/officeDocument/2006/relationships/image" Target="../media/image3.png"/><Relationship Id="rId5" Type="http://schemas.openxmlformats.org/officeDocument/2006/relationships/notesSlide" Target="../notesSlides/notesSlide5.xml"/><Relationship Id="rId4"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audio" Target="../media/media6.m4a"/><Relationship Id="rId7" Type="http://schemas.openxmlformats.org/officeDocument/2006/relationships/image" Target="../media/image4.png"/><Relationship Id="rId2" Type="http://schemas.microsoft.com/office/2007/relationships/media" Target="../media/media6.m4a"/><Relationship Id="rId1" Type="http://schemas.openxmlformats.org/officeDocument/2006/relationships/tags" Target="../tags/tag7.xml"/><Relationship Id="rId6" Type="http://schemas.openxmlformats.org/officeDocument/2006/relationships/image" Target="../media/image3.png"/><Relationship Id="rId5" Type="http://schemas.openxmlformats.org/officeDocument/2006/relationships/notesSlide" Target="../notesSlides/notesSlide6.xml"/><Relationship Id="rId4"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audio" Target="../media/media7.m4a"/><Relationship Id="rId7" Type="http://schemas.openxmlformats.org/officeDocument/2006/relationships/image" Target="../media/image4.png"/><Relationship Id="rId2" Type="http://schemas.microsoft.com/office/2007/relationships/media" Target="../media/media7.m4a"/><Relationship Id="rId1" Type="http://schemas.openxmlformats.org/officeDocument/2006/relationships/tags" Target="../tags/tag8.xml"/><Relationship Id="rId6" Type="http://schemas.openxmlformats.org/officeDocument/2006/relationships/image" Target="../media/image3.png"/><Relationship Id="rId5" Type="http://schemas.openxmlformats.org/officeDocument/2006/relationships/notesSlide" Target="../notesSlides/notesSlide7.xml"/><Relationship Id="rId4"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1"/>
          <p:cNvSpPr txBox="1">
            <a:spLocks noGrp="1"/>
          </p:cNvSpPr>
          <p:nvPr>
            <p:ph type="ctrTitle"/>
          </p:nvPr>
        </p:nvSpPr>
        <p:spPr>
          <a:xfrm>
            <a:off x="1371600" y="1803405"/>
            <a:ext cx="9448800" cy="1825096"/>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6000"/>
              <a:buFont typeface="Century Gothic"/>
              <a:buNone/>
            </a:pPr>
            <a:r>
              <a:rPr lang="en-US"/>
              <a:t>Green Pace</a:t>
            </a:r>
            <a:endParaRPr/>
          </a:p>
        </p:txBody>
      </p:sp>
      <p:sp>
        <p:nvSpPr>
          <p:cNvPr id="145" name="Google Shape;145;p1"/>
          <p:cNvSpPr txBox="1">
            <a:spLocks noGrp="1"/>
          </p:cNvSpPr>
          <p:nvPr>
            <p:ph type="subTitle" idx="1"/>
          </p:nvPr>
        </p:nvSpPr>
        <p:spPr>
          <a:xfrm>
            <a:off x="1371600" y="3632200"/>
            <a:ext cx="9448800" cy="1561592"/>
          </a:xfrm>
          <a:prstGeom prst="rect">
            <a:avLst/>
          </a:prstGeom>
          <a:noFill/>
          <a:ln>
            <a:noFill/>
          </a:ln>
        </p:spPr>
        <p:txBody>
          <a:bodyPr spcFirstLastPara="1" wrap="square" lIns="91425" tIns="45700" rIns="91425" bIns="45700" anchor="t" anchorCtr="0">
            <a:normAutofit/>
          </a:bodyPr>
          <a:lstStyle/>
          <a:p>
            <a:pPr marL="0" lvl="0" indent="0" algn="l" rtl="0">
              <a:lnSpc>
                <a:spcPct val="70000"/>
              </a:lnSpc>
              <a:spcBef>
                <a:spcPts val="0"/>
              </a:spcBef>
              <a:spcAft>
                <a:spcPts val="0"/>
              </a:spcAft>
              <a:buClr>
                <a:schemeClr val="lt1"/>
              </a:buClr>
              <a:buSzPts val="1850"/>
              <a:buNone/>
            </a:pPr>
            <a:r>
              <a:rPr lang="en-US" sz="1850" dirty="0"/>
              <a:t>Security Policy Presentation</a:t>
            </a:r>
            <a:endParaRPr dirty="0"/>
          </a:p>
          <a:p>
            <a:pPr marL="0" lvl="0" indent="0" algn="l" rtl="0">
              <a:lnSpc>
                <a:spcPct val="70000"/>
              </a:lnSpc>
              <a:spcBef>
                <a:spcPts val="1000"/>
              </a:spcBef>
              <a:spcAft>
                <a:spcPts val="0"/>
              </a:spcAft>
              <a:buClr>
                <a:schemeClr val="lt1"/>
              </a:buClr>
              <a:buSzPts val="1850"/>
              <a:buNone/>
            </a:pPr>
            <a:r>
              <a:rPr lang="en-US" sz="1850" dirty="0"/>
              <a:t>Developer: Steven Wade</a:t>
            </a:r>
          </a:p>
        </p:txBody>
      </p:sp>
      <p:pic>
        <p:nvPicPr>
          <p:cNvPr id="146" name="Google Shape;146;p1" descr="Green Pace logo"/>
          <p:cNvPicPr preferRelativeResize="0"/>
          <p:nvPr/>
        </p:nvPicPr>
        <p:blipFill>
          <a:blip r:embed="rId6">
            <a:alphaModFix/>
          </a:blip>
          <a:stretch>
            <a:fillRect/>
          </a:stretch>
        </p:blipFill>
        <p:spPr>
          <a:xfrm>
            <a:off x="7440774" y="659854"/>
            <a:ext cx="2921424" cy="3786772"/>
          </a:xfrm>
          <a:prstGeom prst="rect">
            <a:avLst/>
          </a:prstGeom>
          <a:noFill/>
          <a:ln>
            <a:noFill/>
          </a:ln>
        </p:spPr>
      </p:pic>
      <p:pic>
        <p:nvPicPr>
          <p:cNvPr id="2" name="Audio 1">
            <a:hlinkClick r:id="" action="ppaction://media"/>
            <a:extLst>
              <a:ext uri="{FF2B5EF4-FFF2-40B4-BE49-F238E27FC236}">
                <a16:creationId xmlns:a16="http://schemas.microsoft.com/office/drawing/2014/main" id="{BCC79C06-02E8-CD44-A71F-471F0AF3A46E}"/>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226800" y="5892800"/>
            <a:ext cx="812800" cy="8128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6608"/>
    </mc:Choice>
    <mc:Fallback>
      <p:transition spd="slow" advTm="660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AUTOMATION SUMMARY</a:t>
            </a:r>
            <a:endParaRPr/>
          </a:p>
        </p:txBody>
      </p:sp>
      <p:pic>
        <p:nvPicPr>
          <p:cNvPr id="203" name="Google Shape;203;p9" descr="The illustration shows a figure eight or infinity symbol to illustrate that the cycle of development is continuous. It starts with assessing and planning, to designing and building with DevSecOps in the center of the continuous loop to maintain system integrity and then make additional changes to make it more secure." title="DevSec Ops Toolchain Diagram"/>
          <p:cNvPicPr preferRelativeResize="0">
            <a:picLocks noGrp="1"/>
          </p:cNvPicPr>
          <p:nvPr>
            <p:ph type="body" idx="1"/>
          </p:nvPr>
        </p:nvPicPr>
        <p:blipFill rotWithShape="1">
          <a:blip r:embed="rId6">
            <a:alphaModFix/>
          </a:blip>
          <a:srcRect/>
          <a:stretch/>
        </p:blipFill>
        <p:spPr>
          <a:xfrm>
            <a:off x="2127250" y="2199481"/>
            <a:ext cx="7937500" cy="4013200"/>
          </a:xfrm>
          <a:prstGeom prst="rect">
            <a:avLst/>
          </a:prstGeom>
          <a:noFill/>
          <a:ln>
            <a:noFill/>
          </a:ln>
        </p:spPr>
      </p:pic>
      <p:pic>
        <p:nvPicPr>
          <p:cNvPr id="204" name="Google Shape;204;p9"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7D0B7A66-2043-3F46-8881-2550F7EA090B}"/>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226800" y="5892800"/>
            <a:ext cx="812800" cy="8128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4869"/>
    </mc:Choice>
    <mc:Fallback>
      <p:transition spd="slow" advTm="486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10"/>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TOOLS</a:t>
            </a:r>
            <a:endParaRPr/>
          </a:p>
        </p:txBody>
      </p:sp>
      <p:sp>
        <p:nvSpPr>
          <p:cNvPr id="210" name="Google Shape;210;p10"/>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685800" lvl="1" indent="-228600" algn="l" rtl="0">
              <a:lnSpc>
                <a:spcPct val="90000"/>
              </a:lnSpc>
              <a:spcBef>
                <a:spcPts val="500"/>
              </a:spcBef>
              <a:spcAft>
                <a:spcPts val="0"/>
              </a:spcAft>
              <a:buClr>
                <a:schemeClr val="lt1"/>
              </a:buClr>
              <a:buSzPts val="2000"/>
              <a:buChar char="•"/>
            </a:pPr>
            <a:r>
              <a:rPr lang="en-US" dirty="0"/>
              <a:t>The </a:t>
            </a:r>
            <a:r>
              <a:rPr lang="en-US" dirty="0" err="1"/>
              <a:t>DevSecOps</a:t>
            </a:r>
            <a:r>
              <a:rPr lang="en-US" dirty="0"/>
              <a:t> pipeline is the infinite process of software development with different stages along the way – each with its own purpose</a:t>
            </a:r>
          </a:p>
          <a:p>
            <a:pPr marL="685800" lvl="1" indent="-228600" algn="l" rtl="0">
              <a:lnSpc>
                <a:spcPct val="90000"/>
              </a:lnSpc>
              <a:spcBef>
                <a:spcPts val="500"/>
              </a:spcBef>
              <a:spcAft>
                <a:spcPts val="0"/>
              </a:spcAft>
              <a:buClr>
                <a:schemeClr val="lt1"/>
              </a:buClr>
              <a:buSzPts val="2000"/>
              <a:buChar char="•"/>
            </a:pPr>
            <a:endParaRPr lang="en-US" dirty="0"/>
          </a:p>
          <a:p>
            <a:pPr marL="685800" lvl="1" indent="-228600" algn="l" rtl="0">
              <a:lnSpc>
                <a:spcPct val="90000"/>
              </a:lnSpc>
              <a:spcBef>
                <a:spcPts val="500"/>
              </a:spcBef>
              <a:spcAft>
                <a:spcPts val="0"/>
              </a:spcAft>
              <a:buClr>
                <a:schemeClr val="lt1"/>
              </a:buClr>
              <a:buSzPts val="2000"/>
              <a:buChar char="•"/>
            </a:pPr>
            <a:r>
              <a:rPr lang="en-US" dirty="0"/>
              <a:t>Design phase: static analysis tools and built-in IDE tools are used</a:t>
            </a:r>
          </a:p>
          <a:p>
            <a:pPr marL="685800" lvl="1" indent="-228600" algn="l" rtl="0">
              <a:lnSpc>
                <a:spcPct val="90000"/>
              </a:lnSpc>
              <a:spcBef>
                <a:spcPts val="500"/>
              </a:spcBef>
              <a:spcAft>
                <a:spcPts val="0"/>
              </a:spcAft>
              <a:buClr>
                <a:schemeClr val="lt1"/>
              </a:buClr>
              <a:buSzPts val="2000"/>
              <a:buChar char="•"/>
            </a:pPr>
            <a:r>
              <a:rPr lang="en-US" dirty="0"/>
              <a:t>Build phase: static analysis tools and the compiler</a:t>
            </a:r>
          </a:p>
          <a:p>
            <a:pPr marL="685800" lvl="1" indent="-228600" algn="l" rtl="0">
              <a:lnSpc>
                <a:spcPct val="90000"/>
              </a:lnSpc>
              <a:spcBef>
                <a:spcPts val="500"/>
              </a:spcBef>
              <a:spcAft>
                <a:spcPts val="0"/>
              </a:spcAft>
              <a:buClr>
                <a:schemeClr val="lt1"/>
              </a:buClr>
              <a:buSzPts val="2000"/>
              <a:buChar char="•"/>
            </a:pPr>
            <a:r>
              <a:rPr lang="en-US" dirty="0"/>
              <a:t>Verify and test: automated analysis and testing tools run after each build and can stop a release if there is a problem</a:t>
            </a:r>
            <a:endParaRPr sz="1600" dirty="0"/>
          </a:p>
        </p:txBody>
      </p:sp>
      <p:pic>
        <p:nvPicPr>
          <p:cNvPr id="211" name="Google Shape;211;p1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4" name="Audio 3">
            <a:hlinkClick r:id="" action="ppaction://media"/>
            <a:extLst>
              <a:ext uri="{FF2B5EF4-FFF2-40B4-BE49-F238E27FC236}">
                <a16:creationId xmlns:a16="http://schemas.microsoft.com/office/drawing/2014/main" id="{37E68243-2968-4746-8AB0-85A94A598D6B}"/>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226800" y="5892800"/>
            <a:ext cx="812800" cy="8128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44607"/>
    </mc:Choice>
    <mc:Fallback>
      <p:transition spd="slow" advTm="4460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1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RISKS AND BENEFITS</a:t>
            </a:r>
            <a:endParaRPr/>
          </a:p>
        </p:txBody>
      </p:sp>
      <p:sp>
        <p:nvSpPr>
          <p:cNvPr id="217" name="Google Shape;217;p11"/>
          <p:cNvSpPr txBox="1">
            <a:spLocks noGrp="1"/>
          </p:cNvSpPr>
          <p:nvPr>
            <p:ph type="body" idx="1"/>
          </p:nvPr>
        </p:nvSpPr>
        <p:spPr>
          <a:xfrm>
            <a:off x="685800" y="2194560"/>
            <a:ext cx="10820400" cy="4395191"/>
          </a:xfrm>
          <a:prstGeom prst="rect">
            <a:avLst/>
          </a:prstGeom>
          <a:noFill/>
          <a:ln>
            <a:noFill/>
          </a:ln>
        </p:spPr>
        <p:txBody>
          <a:bodyPr spcFirstLastPara="1" wrap="square" lIns="91425" tIns="45700" rIns="91425" bIns="45700" anchor="t" anchorCtr="0">
            <a:normAutofit lnSpcReduction="10000"/>
          </a:bodyPr>
          <a:lstStyle/>
          <a:p>
            <a:pPr marL="228600" lvl="0" indent="-228600" algn="l" rtl="0">
              <a:lnSpc>
                <a:spcPct val="90000"/>
              </a:lnSpc>
              <a:spcBef>
                <a:spcPts val="0"/>
              </a:spcBef>
              <a:spcAft>
                <a:spcPts val="0"/>
              </a:spcAft>
              <a:buClr>
                <a:schemeClr val="lt1"/>
              </a:buClr>
              <a:buSzPts val="2000"/>
              <a:buChar char="•"/>
            </a:pPr>
            <a:r>
              <a:rPr lang="en-US" dirty="0"/>
              <a:t>Problems:</a:t>
            </a:r>
          </a:p>
          <a:p>
            <a:pPr marL="685800" lvl="1" indent="-228600">
              <a:spcBef>
                <a:spcPts val="0"/>
              </a:spcBef>
              <a:buSzPts val="2000"/>
            </a:pPr>
            <a:r>
              <a:rPr lang="en-US" dirty="0"/>
              <a:t>Applications can exhibit unexpected behavior and/or crash causing a bad experience</a:t>
            </a:r>
          </a:p>
          <a:p>
            <a:pPr marL="685800" lvl="1" indent="-228600">
              <a:spcBef>
                <a:spcPts val="0"/>
              </a:spcBef>
              <a:buSzPts val="2000"/>
            </a:pPr>
            <a:r>
              <a:rPr lang="en-US" dirty="0"/>
              <a:t>Sensitive information can be exposed</a:t>
            </a:r>
          </a:p>
          <a:p>
            <a:pPr marL="685800" lvl="1" indent="-228600">
              <a:spcBef>
                <a:spcPts val="0"/>
              </a:spcBef>
              <a:buSzPts val="2000"/>
            </a:pPr>
            <a:r>
              <a:rPr lang="en-US" dirty="0"/>
              <a:t>Malicious code could be executed</a:t>
            </a:r>
          </a:p>
          <a:p>
            <a:pPr marL="228600" indent="-228600">
              <a:spcBef>
                <a:spcPts val="0"/>
              </a:spcBef>
              <a:buSzPts val="2000"/>
            </a:pPr>
            <a:r>
              <a:rPr lang="en-US" dirty="0"/>
              <a:t>Solutions</a:t>
            </a:r>
          </a:p>
          <a:p>
            <a:pPr marL="685800" lvl="1" indent="-228600">
              <a:spcBef>
                <a:spcPts val="0"/>
              </a:spcBef>
              <a:buSzPts val="2000"/>
            </a:pPr>
            <a:r>
              <a:rPr lang="en-US" dirty="0"/>
              <a:t>Code defensively – treat every user as a threat</a:t>
            </a:r>
          </a:p>
          <a:p>
            <a:pPr marL="685800" lvl="1" indent="-228600">
              <a:spcBef>
                <a:spcPts val="0"/>
              </a:spcBef>
              <a:buSzPts val="2000"/>
            </a:pPr>
            <a:r>
              <a:rPr lang="en-US" dirty="0"/>
              <a:t>Address likeliest threats first starting with the highest priority (ex: prevent SQL injection)</a:t>
            </a:r>
          </a:p>
          <a:p>
            <a:pPr marL="685800" lvl="1" indent="-228600">
              <a:spcBef>
                <a:spcPts val="0"/>
              </a:spcBef>
              <a:buSzPts val="2000"/>
            </a:pPr>
            <a:r>
              <a:rPr lang="en-US" dirty="0"/>
              <a:t>Follow the policies and coding standards</a:t>
            </a:r>
          </a:p>
          <a:p>
            <a:pPr marL="228600" indent="-228600">
              <a:spcBef>
                <a:spcPts val="0"/>
              </a:spcBef>
              <a:buSzPts val="2000"/>
            </a:pPr>
            <a:r>
              <a:rPr lang="en-US" dirty="0"/>
              <a:t>Risks:</a:t>
            </a:r>
          </a:p>
          <a:p>
            <a:pPr marL="685800" lvl="1" indent="-228600">
              <a:spcBef>
                <a:spcPts val="0"/>
              </a:spcBef>
              <a:buSzPts val="2000"/>
            </a:pPr>
            <a:r>
              <a:rPr lang="en-US" dirty="0"/>
              <a:t>Additional cost and time</a:t>
            </a:r>
          </a:p>
          <a:p>
            <a:pPr marL="685800" lvl="1" indent="-228600">
              <a:spcBef>
                <a:spcPts val="0"/>
              </a:spcBef>
              <a:buSzPts val="2000"/>
            </a:pPr>
            <a:r>
              <a:rPr lang="en-US" dirty="0"/>
              <a:t>Potential loss of trust and reputational damage</a:t>
            </a:r>
          </a:p>
          <a:p>
            <a:pPr marL="228600" indent="-228600">
              <a:spcBef>
                <a:spcPts val="0"/>
              </a:spcBef>
              <a:buSzPts val="2000"/>
            </a:pPr>
            <a:r>
              <a:rPr lang="en-US" dirty="0"/>
              <a:t>Benefits:</a:t>
            </a:r>
          </a:p>
          <a:p>
            <a:pPr marL="685800" lvl="1" indent="-228600">
              <a:spcBef>
                <a:spcPts val="0"/>
              </a:spcBef>
              <a:buSzPts val="2000"/>
            </a:pPr>
            <a:r>
              <a:rPr lang="en-US" dirty="0"/>
              <a:t>Increased quality and consumer trust</a:t>
            </a:r>
          </a:p>
          <a:p>
            <a:pPr marL="685800" lvl="1" indent="-228600">
              <a:spcBef>
                <a:spcPts val="0"/>
              </a:spcBef>
              <a:buSzPts val="2000"/>
            </a:pPr>
            <a:r>
              <a:rPr lang="en-US" dirty="0"/>
              <a:t>Secure application</a:t>
            </a:r>
          </a:p>
        </p:txBody>
      </p:sp>
      <p:pic>
        <p:nvPicPr>
          <p:cNvPr id="218" name="Google Shape;218;p11"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0652BAB7-DA31-BF40-AF90-C097DF403584}"/>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226800" y="5892800"/>
            <a:ext cx="812800" cy="8128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54150"/>
    </mc:Choice>
    <mc:Fallback>
      <p:transition spd="slow" advTm="541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12"/>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RECOMMENDATIONS</a:t>
            </a:r>
            <a:endParaRPr/>
          </a:p>
        </p:txBody>
      </p:sp>
      <p:sp>
        <p:nvSpPr>
          <p:cNvPr id="224" name="Google Shape;224;p12"/>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342900">
              <a:spcBef>
                <a:spcPts val="0"/>
              </a:spcBef>
            </a:pPr>
            <a:r>
              <a:rPr lang="en-US" dirty="0"/>
              <a:t>The security policy is current at the time of writing. It should be adjusted every so often to keep up with new risks and attack vectors</a:t>
            </a:r>
          </a:p>
          <a:p>
            <a:pPr marL="342900">
              <a:spcBef>
                <a:spcPts val="0"/>
              </a:spcBef>
            </a:pPr>
            <a:r>
              <a:rPr lang="en-US" dirty="0"/>
              <a:t>Policies must be in place to ensure the human aspect does not fail the automation – meaning, humans must follow the security policy to the letter to ensure safe programming</a:t>
            </a:r>
          </a:p>
          <a:p>
            <a:pPr marL="342900">
              <a:spcBef>
                <a:spcPts val="0"/>
              </a:spcBef>
            </a:pPr>
            <a:r>
              <a:rPr lang="en-US" dirty="0"/>
              <a:t>Re-evaluate standards with each language upgrade</a:t>
            </a:r>
          </a:p>
        </p:txBody>
      </p:sp>
      <p:pic>
        <p:nvPicPr>
          <p:cNvPr id="225" name="Google Shape;225;p12"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Audio 2">
            <a:hlinkClick r:id="" action="ppaction://media"/>
            <a:extLst>
              <a:ext uri="{FF2B5EF4-FFF2-40B4-BE49-F238E27FC236}">
                <a16:creationId xmlns:a16="http://schemas.microsoft.com/office/drawing/2014/main" id="{C42EF411-8C84-6F40-8627-32E1AF13292B}"/>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226800" y="5892800"/>
            <a:ext cx="812800" cy="8128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9230"/>
    </mc:Choice>
    <mc:Fallback>
      <p:transition spd="slow" advTm="2923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13"/>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CONCLUSIONS</a:t>
            </a:r>
            <a:endParaRPr dirty="0"/>
          </a:p>
        </p:txBody>
      </p:sp>
      <p:sp>
        <p:nvSpPr>
          <p:cNvPr id="231" name="Google Shape;231;p13"/>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200"/>
              <a:buChar char="•"/>
            </a:pPr>
            <a:r>
              <a:rPr lang="en-US" dirty="0"/>
              <a:t>Standards and policies should be followed to the letter</a:t>
            </a:r>
          </a:p>
          <a:p>
            <a:pPr marL="228600" lvl="0" indent="-228600">
              <a:spcBef>
                <a:spcPts val="0"/>
              </a:spcBef>
              <a:buSzPts val="2200"/>
            </a:pPr>
            <a:r>
              <a:rPr lang="en-US" dirty="0"/>
              <a:t>Consider the motivations of </a:t>
            </a:r>
            <a:r>
              <a:rPr lang="en-US" dirty="0">
                <a:latin typeface="Century Gothic" panose="020B0502020202020204" pitchFamily="34" charset="0"/>
              </a:rPr>
              <a:t>a hacker (</a:t>
            </a:r>
            <a:r>
              <a:rPr lang="en-US" dirty="0" err="1">
                <a:solidFill>
                  <a:schemeClr val="bg1"/>
                </a:solidFill>
                <a:latin typeface="Century Gothic" panose="020B0502020202020204" pitchFamily="34" charset="0"/>
                <a:ea typeface="Arial"/>
                <a:cs typeface="Arial"/>
                <a:sym typeface="Arial"/>
              </a:rPr>
              <a:t>Khagram</a:t>
            </a:r>
            <a:r>
              <a:rPr lang="en-US" dirty="0">
                <a:solidFill>
                  <a:schemeClr val="bg1"/>
                </a:solidFill>
                <a:latin typeface="Century Gothic" panose="020B0502020202020204" pitchFamily="34" charset="0"/>
                <a:ea typeface="Arial"/>
                <a:cs typeface="Arial"/>
                <a:sym typeface="Arial"/>
              </a:rPr>
              <a:t>, 2017)</a:t>
            </a:r>
            <a:endParaRPr lang="en-US" dirty="0">
              <a:solidFill>
                <a:schemeClr val="bg1"/>
              </a:solidFill>
              <a:latin typeface="Century Gothic" panose="020B0502020202020204" pitchFamily="34" charset="0"/>
            </a:endParaRPr>
          </a:p>
          <a:p>
            <a:pPr marL="685800" lvl="1" indent="-228600">
              <a:spcBef>
                <a:spcPts val="0"/>
              </a:spcBef>
              <a:buSzPts val="2200"/>
            </a:pPr>
            <a:r>
              <a:rPr lang="en-US" dirty="0"/>
              <a:t>Analyze motivations starting with ones that line up with your application type first then working through the rest of the motivations</a:t>
            </a:r>
            <a:endParaRPr dirty="0"/>
          </a:p>
        </p:txBody>
      </p:sp>
      <p:pic>
        <p:nvPicPr>
          <p:cNvPr id="232" name="Google Shape;232;p13"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Audio 2">
            <a:hlinkClick r:id="" action="ppaction://media"/>
            <a:extLst>
              <a:ext uri="{FF2B5EF4-FFF2-40B4-BE49-F238E27FC236}">
                <a16:creationId xmlns:a16="http://schemas.microsoft.com/office/drawing/2014/main" id="{97C55D2E-CAA3-9141-9F3F-8AA06161DFD0}"/>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226800" y="5892800"/>
            <a:ext cx="812800" cy="8128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7919"/>
    </mc:Choice>
    <mc:Fallback>
      <p:transition spd="slow" advTm="1791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14"/>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REFERENCES</a:t>
            </a:r>
            <a:endParaRPr/>
          </a:p>
        </p:txBody>
      </p:sp>
      <p:sp>
        <p:nvSpPr>
          <p:cNvPr id="238" name="Google Shape;238;p14"/>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Autofit/>
          </a:bodyPr>
          <a:lstStyle/>
          <a:p>
            <a:pPr marL="228600" lvl="0" indent="-228600">
              <a:spcBef>
                <a:spcPts val="0"/>
              </a:spcBef>
              <a:buSzPts val="2200"/>
            </a:pPr>
            <a:r>
              <a:rPr lang="en-US" sz="1800" dirty="0"/>
              <a:t>Dunham, R. (2020, May 06). The importance of a company information security policy. Retrieved April 18, 2021, from </a:t>
            </a:r>
            <a:r>
              <a:rPr lang="en-US" sz="1800" dirty="0">
                <a:hlinkClick r:id="rId4"/>
              </a:rPr>
              <a:t>https://linfordco.com/blog/information-security-policies</a:t>
            </a:r>
            <a:endParaRPr lang="en-US" sz="1800" dirty="0"/>
          </a:p>
          <a:p>
            <a:pPr marL="228600" lvl="0" indent="-228600">
              <a:spcBef>
                <a:spcPts val="0"/>
              </a:spcBef>
              <a:buSzPts val="2200"/>
            </a:pPr>
            <a:endParaRPr lang="en-US" sz="1800" dirty="0"/>
          </a:p>
          <a:p>
            <a:pPr marL="228600" indent="-228600">
              <a:spcBef>
                <a:spcPts val="0"/>
              </a:spcBef>
              <a:buSzPts val="2200"/>
            </a:pPr>
            <a:r>
              <a:rPr lang="en-US" sz="1800" dirty="0" err="1"/>
              <a:t>Khagram</a:t>
            </a:r>
            <a:r>
              <a:rPr lang="en-US" sz="1800" dirty="0"/>
              <a:t>, A. (2017, March 2). The motivations of a hacker. Retrieved April 17, 2021, from </a:t>
            </a:r>
            <a:r>
              <a:rPr lang="en-US" sz="1800" dirty="0">
                <a:hlinkClick r:id="rId5"/>
              </a:rPr>
              <a:t>https://www.swcomms.co.uk/blog/article/the-motivations-of-a-hacker/</a:t>
            </a:r>
            <a:endParaRPr lang="en-US" sz="1800" dirty="0"/>
          </a:p>
          <a:p>
            <a:pPr marL="228600" indent="-228600">
              <a:spcBef>
                <a:spcPts val="0"/>
              </a:spcBef>
              <a:buSzPts val="2200"/>
            </a:pPr>
            <a:endParaRPr lang="en-US" sz="1800" dirty="0"/>
          </a:p>
          <a:p>
            <a:pPr marL="228600" indent="-228600">
              <a:spcBef>
                <a:spcPts val="0"/>
              </a:spcBef>
              <a:buSzPts val="2200"/>
            </a:pPr>
            <a:r>
              <a:rPr lang="en-US" sz="1800" dirty="0"/>
              <a:t>LLVM. (2003) Assert Liberally. Retrieved March 21, 2021, from </a:t>
            </a:r>
            <a:r>
              <a:rPr lang="en-US" sz="1800" dirty="0">
                <a:hlinkClick r:id="rId6"/>
              </a:rPr>
              <a:t>https://llvm.org/docs/CodingStandards.html#assert-liberally</a:t>
            </a:r>
            <a:endParaRPr lang="en-US" sz="1800" dirty="0"/>
          </a:p>
          <a:p>
            <a:pPr marL="228600" lvl="0" indent="-228600">
              <a:spcBef>
                <a:spcPts val="0"/>
              </a:spcBef>
              <a:buSzPts val="2200"/>
            </a:pPr>
            <a:endParaRPr lang="en-US" sz="1800" dirty="0"/>
          </a:p>
          <a:p>
            <a:pPr marL="228600" lvl="0" indent="-228600">
              <a:spcBef>
                <a:spcPts val="0"/>
              </a:spcBef>
              <a:buSzPts val="2200"/>
            </a:pPr>
            <a:r>
              <a:rPr lang="en-US" sz="1800" dirty="0" err="1"/>
              <a:t>Seacord</a:t>
            </a:r>
            <a:r>
              <a:rPr lang="en-US" sz="1800" dirty="0"/>
              <a:t>, R. C. (2013). Secure Coding in C and C. [MBS Direct]. (pp 87-113) Retrieved from </a:t>
            </a:r>
            <a:r>
              <a:rPr lang="en-US" sz="1800" dirty="0">
                <a:hlinkClick r:id="rId7"/>
              </a:rPr>
              <a:t>https://mbsdirect.vitalsource.com/#/books/9780132981972/</a:t>
            </a:r>
            <a:endParaRPr lang="en-US" sz="1800" dirty="0"/>
          </a:p>
          <a:p>
            <a:pPr marL="228600" lvl="0" indent="-228600">
              <a:spcBef>
                <a:spcPts val="0"/>
              </a:spcBef>
              <a:buSzPts val="2200"/>
            </a:pPr>
            <a:endParaRPr lang="en-US" sz="1800" dirty="0"/>
          </a:p>
          <a:p>
            <a:pPr marL="228600" lvl="0" indent="-228600">
              <a:spcBef>
                <a:spcPts val="0"/>
              </a:spcBef>
              <a:buSzPts val="2200"/>
            </a:pPr>
            <a:r>
              <a:rPr lang="en-US" sz="1800" dirty="0"/>
              <a:t>Software Engineering Institute. (2015, February 19). ERR51-CPP. Handle all exceptions Skip to end of metadata. Retrieved March 21, 2021, from </a:t>
            </a:r>
            <a:r>
              <a:rPr lang="en-US" sz="1800" dirty="0">
                <a:hlinkClick r:id="rId8"/>
              </a:rPr>
              <a:t>https://wiki.sei.cmu.edu/confluence/display/cplusplus/ERR51-CPP.+Handle+all+exceptions</a:t>
            </a:r>
            <a:endParaRPr lang="en-US" sz="1800" dirty="0"/>
          </a:p>
          <a:p>
            <a:pPr marL="0" lvl="0" indent="0">
              <a:spcBef>
                <a:spcPts val="0"/>
              </a:spcBef>
              <a:buSzPts val="2200"/>
              <a:buNone/>
            </a:pPr>
            <a:endParaRPr lang="en-US" sz="1800" dirty="0"/>
          </a:p>
          <a:p>
            <a:pPr marL="228600" lvl="0" indent="-228600">
              <a:spcBef>
                <a:spcPts val="0"/>
              </a:spcBef>
              <a:buSzPts val="2200"/>
            </a:pPr>
            <a:endParaRPr sz="1800" dirty="0"/>
          </a:p>
        </p:txBody>
      </p:sp>
      <p:pic>
        <p:nvPicPr>
          <p:cNvPr id="239" name="Google Shape;239;p14" descr="Green Pace logo"/>
          <p:cNvPicPr preferRelativeResize="0"/>
          <p:nvPr/>
        </p:nvPicPr>
        <p:blipFill>
          <a:blip r:embed="rId9">
            <a:alphaModFix/>
          </a:blip>
          <a:stretch>
            <a:fillRect/>
          </a:stretch>
        </p:blipFill>
        <p:spPr>
          <a:xfrm>
            <a:off x="11084074" y="5440526"/>
            <a:ext cx="886601" cy="1149225"/>
          </a:xfrm>
          <a:prstGeom prst="rect">
            <a:avLst/>
          </a:prstGeom>
          <a:noFill/>
          <a:ln>
            <a:noFill/>
          </a:ln>
        </p:spPr>
      </p:pic>
    </p:spTree>
    <p:custDataLst>
      <p:tags r:id="rId1"/>
    </p:custData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14"/>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REFERENCES</a:t>
            </a:r>
            <a:endParaRPr/>
          </a:p>
        </p:txBody>
      </p:sp>
      <p:sp>
        <p:nvSpPr>
          <p:cNvPr id="238" name="Google Shape;238;p14"/>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Autofit/>
          </a:bodyPr>
          <a:lstStyle/>
          <a:p>
            <a:pPr marL="285750" indent="-285750">
              <a:spcBef>
                <a:spcPts val="0"/>
              </a:spcBef>
              <a:buSzPts val="2200"/>
            </a:pPr>
            <a:r>
              <a:rPr lang="en-US" sz="1800" dirty="0"/>
              <a:t>Software Engineering Institute. (2008, August 13). EXP53-CPP. Do not read uninitialized memory. Retrieved March 21, 2021, from </a:t>
            </a:r>
            <a:r>
              <a:rPr lang="en-US" sz="1800" dirty="0">
                <a:hlinkClick r:id="rId4"/>
              </a:rPr>
              <a:t>https://wiki.sei.cmu.edu/confluence/display/cplusplus/EXP53-CPP.+Do+not+read+uninitialized+memory</a:t>
            </a:r>
            <a:endParaRPr lang="en-US" sz="1800" dirty="0"/>
          </a:p>
          <a:p>
            <a:pPr marL="285750" indent="-285750">
              <a:spcBef>
                <a:spcPts val="0"/>
              </a:spcBef>
              <a:buSzPts val="2200"/>
            </a:pPr>
            <a:endParaRPr lang="en-US" sz="1800" dirty="0"/>
          </a:p>
          <a:p>
            <a:pPr marL="228600" lvl="0" indent="-228600">
              <a:spcBef>
                <a:spcPts val="0"/>
              </a:spcBef>
              <a:buSzPts val="2200"/>
            </a:pPr>
            <a:r>
              <a:rPr lang="en-US" sz="1800" dirty="0"/>
              <a:t>Software Engineering Institute. (2009, September 21). IDS00-J. Prevent SQL injection. Retrieved March 21, 2021, from </a:t>
            </a:r>
            <a:r>
              <a:rPr lang="en-US" sz="1800" dirty="0">
                <a:hlinkClick r:id="rId5"/>
              </a:rPr>
              <a:t>https://wiki.sei.cmu.edu/confluence/display/java/IDS00-J.+Prevent+SQL+injection</a:t>
            </a:r>
            <a:endParaRPr lang="en-US" sz="1800" dirty="0"/>
          </a:p>
          <a:p>
            <a:pPr marL="228600" lvl="0" indent="-228600">
              <a:spcBef>
                <a:spcPts val="0"/>
              </a:spcBef>
              <a:buSzPts val="2200"/>
            </a:pPr>
            <a:endParaRPr lang="en-US" sz="1800" dirty="0"/>
          </a:p>
          <a:p>
            <a:pPr marL="228600" lvl="0" indent="-228600">
              <a:spcBef>
                <a:spcPts val="0"/>
              </a:spcBef>
              <a:buSzPts val="2200"/>
            </a:pPr>
            <a:r>
              <a:rPr lang="en-US" sz="1800" dirty="0"/>
              <a:t>Software Engineering Institute. (2006, June 8). INT32-C. Ensure that operations on signed integers do not result in overflow. Retrieved March 21, 2021, from </a:t>
            </a:r>
            <a:r>
              <a:rPr lang="en-US" sz="1800" dirty="0">
                <a:hlinkClick r:id="rId6"/>
              </a:rPr>
              <a:t>https://wiki.sei.cmu.edu/confluence/display/c/INT32-C.+Ensure+that+operations+on+signed+integers+do+not+result+in+overflow</a:t>
            </a:r>
            <a:endParaRPr lang="en-US" sz="1800" dirty="0"/>
          </a:p>
          <a:p>
            <a:pPr marL="228600" lvl="0" indent="-228600">
              <a:spcBef>
                <a:spcPts val="0"/>
              </a:spcBef>
              <a:buSzPts val="2200"/>
            </a:pPr>
            <a:endParaRPr lang="en-US" sz="1800" dirty="0"/>
          </a:p>
          <a:p>
            <a:pPr marL="228600" lvl="0" indent="-228600">
              <a:spcBef>
                <a:spcPts val="0"/>
              </a:spcBef>
              <a:buSzPts val="2200"/>
            </a:pPr>
            <a:r>
              <a:rPr lang="en-US" sz="1800" dirty="0"/>
              <a:t>Software Engineering Institute. (2008, August 13). MEM50-CPP. Do not access freed memory. Retrieved March 21, 2021, https://</a:t>
            </a:r>
            <a:r>
              <a:rPr lang="en-US" sz="1800" dirty="0" err="1"/>
              <a:t>wiki.sei.cmu.edu</a:t>
            </a:r>
            <a:r>
              <a:rPr lang="en-US" sz="1800" dirty="0"/>
              <a:t>/confluence/display/</a:t>
            </a:r>
            <a:r>
              <a:rPr lang="en-US" sz="1800" dirty="0" err="1"/>
              <a:t>cplusplus</a:t>
            </a:r>
            <a:r>
              <a:rPr lang="en-US" sz="1800" dirty="0"/>
              <a:t>/MEM50-CPP.+Do+not+access+freed+memory</a:t>
            </a:r>
            <a:endParaRPr sz="1800" dirty="0"/>
          </a:p>
        </p:txBody>
      </p:sp>
      <p:pic>
        <p:nvPicPr>
          <p:cNvPr id="239" name="Google Shape;239;p14"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spTree>
    <p:custDataLst>
      <p:tags r:id="rId1"/>
    </p:custDataLst>
    <p:extLst>
      <p:ext uri="{BB962C8B-B14F-4D97-AF65-F5344CB8AC3E}">
        <p14:creationId xmlns:p14="http://schemas.microsoft.com/office/powerpoint/2010/main" val="7963026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14"/>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REFERENCES</a:t>
            </a:r>
            <a:endParaRPr/>
          </a:p>
        </p:txBody>
      </p:sp>
      <p:sp>
        <p:nvSpPr>
          <p:cNvPr id="238" name="Google Shape;238;p14"/>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Autofit/>
          </a:bodyPr>
          <a:lstStyle/>
          <a:p>
            <a:pPr marL="285750" indent="-285750">
              <a:spcBef>
                <a:spcPts val="0"/>
              </a:spcBef>
              <a:buSzPts val="2200"/>
            </a:pPr>
            <a:r>
              <a:rPr lang="en-US" sz="1800" dirty="0"/>
              <a:t>Software Engineering Institute. (2015, June 19). MEM56-CPP. Do not store an already-owned pointer value in an unrelated smart pointer. Retrieved March 21, 2021, </a:t>
            </a:r>
            <a:r>
              <a:rPr lang="en-US" sz="1800" dirty="0">
                <a:hlinkClick r:id="rId4"/>
              </a:rPr>
              <a:t>https://wiki.sei.cmu.edu/confluence/display/cplusplus/MEM56-CPP.+Do+not+store+an+already-owned+pointer+value+in+an+unrelated+smart+pointer</a:t>
            </a:r>
            <a:endParaRPr lang="en-US" sz="1800" dirty="0"/>
          </a:p>
          <a:p>
            <a:pPr marL="285750" indent="-285750">
              <a:spcBef>
                <a:spcPts val="0"/>
              </a:spcBef>
              <a:buSzPts val="2200"/>
            </a:pPr>
            <a:endParaRPr lang="en-US" sz="1800" dirty="0"/>
          </a:p>
          <a:p>
            <a:pPr marL="228600" lvl="0" indent="-228600">
              <a:spcBef>
                <a:spcPts val="0"/>
              </a:spcBef>
              <a:buSzPts val="2200"/>
            </a:pPr>
            <a:r>
              <a:rPr lang="en-US" sz="1800" dirty="0"/>
              <a:t>Software Engineering Institute. (2008, August 13). STR50-CPP. Guarantee that storage for strings has sufficient space for character data and the null terminator. Retrieved March 21, 2021, from </a:t>
            </a:r>
            <a:r>
              <a:rPr lang="en-US" sz="1800" dirty="0">
                <a:hlinkClick r:id="rId5"/>
              </a:rPr>
              <a:t>https://wiki.sei.cmu.edu/confluence/display/cplusplus/STR50-CPP.+Guarantee+that+storage+for+strings+has+sufficient+space+for+character+data+and+the+null+terminator</a:t>
            </a:r>
            <a:endParaRPr lang="en-US" sz="1800" dirty="0"/>
          </a:p>
          <a:p>
            <a:pPr marL="228600" lvl="0" indent="-228600">
              <a:spcBef>
                <a:spcPts val="0"/>
              </a:spcBef>
              <a:buSzPts val="2200"/>
            </a:pPr>
            <a:endParaRPr lang="en-US" sz="1800" dirty="0"/>
          </a:p>
          <a:p>
            <a:pPr marL="228600" lvl="0" indent="-228600">
              <a:spcBef>
                <a:spcPts val="0"/>
              </a:spcBef>
              <a:buSzPts val="2200"/>
            </a:pPr>
            <a:r>
              <a:rPr lang="en-US" sz="1800" dirty="0"/>
              <a:t>Software Engineering Institute. (2014, September 8). STR51-CPP. Do not attempt to create a std::string from a null pointer. Retrieved March 21, 2021, from </a:t>
            </a:r>
            <a:r>
              <a:rPr lang="en-US" sz="1800" dirty="0">
                <a:hlinkClick r:id="rId6"/>
              </a:rPr>
              <a:t>https://wiki.sei.cmu.edu/confluence/display/cplusplus/STR51-CPP.+Do+not+attempt+to+create+a+std%3A%3Astring+from+a+null+pointer</a:t>
            </a:r>
            <a:endParaRPr lang="en-US" sz="1800" dirty="0"/>
          </a:p>
          <a:p>
            <a:pPr marL="0" lvl="0" indent="0">
              <a:spcBef>
                <a:spcPts val="0"/>
              </a:spcBef>
              <a:buSzPts val="2200"/>
              <a:buNone/>
            </a:pPr>
            <a:endParaRPr lang="en-US" sz="1800" dirty="0"/>
          </a:p>
        </p:txBody>
      </p:sp>
      <p:pic>
        <p:nvPicPr>
          <p:cNvPr id="239" name="Google Shape;239;p14"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spTree>
    <p:custDataLst>
      <p:tags r:id="rId1"/>
    </p:custDataLst>
    <p:extLst>
      <p:ext uri="{BB962C8B-B14F-4D97-AF65-F5344CB8AC3E}">
        <p14:creationId xmlns:p14="http://schemas.microsoft.com/office/powerpoint/2010/main" val="2643105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14"/>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REFERENCES</a:t>
            </a:r>
            <a:endParaRPr/>
          </a:p>
        </p:txBody>
      </p:sp>
      <p:sp>
        <p:nvSpPr>
          <p:cNvPr id="238" name="Google Shape;238;p14"/>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Autofit/>
          </a:bodyPr>
          <a:lstStyle/>
          <a:p>
            <a:pPr marL="285750" indent="-285750">
              <a:spcBef>
                <a:spcPts val="0"/>
              </a:spcBef>
              <a:buSzPts val="2200"/>
            </a:pPr>
            <a:r>
              <a:rPr lang="en-US" sz="1800" dirty="0"/>
              <a:t>Software Engineering Institute. (2006, September 21). Top 10 Secure Coding Practices. Retrieved March 21, 2021, from </a:t>
            </a:r>
            <a:r>
              <a:rPr lang="en-US" sz="1800" dirty="0">
                <a:hlinkClick r:id="rId4"/>
              </a:rPr>
              <a:t>https://wiki.sei.cmu.edu/confluence/display/seccode/Top+10+Secure+Coding+Practices?focusedCommentId=88044413</a:t>
            </a:r>
            <a:endParaRPr lang="en-US" sz="1800" dirty="0"/>
          </a:p>
          <a:p>
            <a:pPr marL="0" indent="0">
              <a:spcBef>
                <a:spcPts val="0"/>
              </a:spcBef>
              <a:buSzPts val="2200"/>
              <a:buNone/>
            </a:pPr>
            <a:endParaRPr lang="en-US" sz="1800" dirty="0"/>
          </a:p>
        </p:txBody>
      </p:sp>
      <p:pic>
        <p:nvPicPr>
          <p:cNvPr id="239" name="Google Shape;239;p14" descr="Green Pace logo"/>
          <p:cNvPicPr preferRelativeResize="0"/>
          <p:nvPr/>
        </p:nvPicPr>
        <p:blipFill>
          <a:blip r:embed="rId5">
            <a:alphaModFix/>
          </a:blip>
          <a:stretch>
            <a:fillRect/>
          </a:stretch>
        </p:blipFill>
        <p:spPr>
          <a:xfrm>
            <a:off x="11084074" y="5440526"/>
            <a:ext cx="886601" cy="1149225"/>
          </a:xfrm>
          <a:prstGeom prst="rect">
            <a:avLst/>
          </a:prstGeom>
          <a:noFill/>
          <a:ln>
            <a:noFill/>
          </a:ln>
        </p:spPr>
      </p:pic>
    </p:spTree>
    <p:custDataLst>
      <p:tags r:id="rId1"/>
    </p:custDataLst>
    <p:extLst>
      <p:ext uri="{BB962C8B-B14F-4D97-AF65-F5344CB8AC3E}">
        <p14:creationId xmlns:p14="http://schemas.microsoft.com/office/powerpoint/2010/main" val="3107754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3"/>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OVERVIEW: DEFENSE IN DEPTH</a:t>
            </a:r>
            <a:endParaRPr/>
          </a:p>
        </p:txBody>
      </p:sp>
      <p:sp>
        <p:nvSpPr>
          <p:cNvPr id="152" name="Google Shape;152;p3"/>
          <p:cNvSpPr txBox="1">
            <a:spLocks noGrp="1"/>
          </p:cNvSpPr>
          <p:nvPr>
            <p:ph type="body" idx="1"/>
          </p:nvPr>
        </p:nvSpPr>
        <p:spPr>
          <a:xfrm>
            <a:off x="513567" y="2194560"/>
            <a:ext cx="3820439" cy="4024125"/>
          </a:xfrm>
          <a:prstGeom prst="rect">
            <a:avLst/>
          </a:prstGeom>
          <a:noFill/>
          <a:ln>
            <a:noFill/>
          </a:ln>
        </p:spPr>
        <p:txBody>
          <a:bodyPr spcFirstLastPara="1" wrap="square" lIns="91425" tIns="45700" rIns="91425" bIns="45700" anchor="t" anchorCtr="0">
            <a:normAutofit/>
          </a:bodyPr>
          <a:lstStyle/>
          <a:p>
            <a:pPr marL="342900">
              <a:buSzPts val="2200"/>
            </a:pPr>
            <a:r>
              <a:rPr lang="en-US" dirty="0"/>
              <a:t>Security policy needed to ensure quality, safety, and security of applications</a:t>
            </a:r>
          </a:p>
          <a:p>
            <a:pPr marL="342900">
              <a:buSzPts val="2200"/>
            </a:pPr>
            <a:r>
              <a:rPr lang="en-US" dirty="0"/>
              <a:t>Policy ensures multiple levels of security are implemented</a:t>
            </a:r>
          </a:p>
        </p:txBody>
      </p:sp>
      <p:pic>
        <p:nvPicPr>
          <p:cNvPr id="153" name="Google Shape;153;p3" descr="Shows the following layers of developer defense: Physical security, Cloud security, Perimeter security, network security, Host security, Endpoint security, APP security and critical assets, systems, and data security." title="NHS (Healthcare) Defense in Depth – Shaun Van Niekerk"/>
          <p:cNvPicPr preferRelativeResize="0"/>
          <p:nvPr/>
        </p:nvPicPr>
        <p:blipFill rotWithShape="1">
          <a:blip r:embed="rId6">
            <a:alphaModFix/>
          </a:blip>
          <a:srcRect/>
          <a:stretch/>
        </p:blipFill>
        <p:spPr>
          <a:xfrm>
            <a:off x="4630817" y="2194560"/>
            <a:ext cx="6453257" cy="3797196"/>
          </a:xfrm>
          <a:prstGeom prst="rect">
            <a:avLst/>
          </a:prstGeom>
          <a:noFill/>
          <a:ln>
            <a:noFill/>
          </a:ln>
        </p:spPr>
      </p:pic>
      <p:pic>
        <p:nvPicPr>
          <p:cNvPr id="154" name="Google Shape;154;p3"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pic>
        <p:nvPicPr>
          <p:cNvPr id="3" name="Audio 2">
            <a:hlinkClick r:id="" action="ppaction://media"/>
            <a:extLst>
              <a:ext uri="{FF2B5EF4-FFF2-40B4-BE49-F238E27FC236}">
                <a16:creationId xmlns:a16="http://schemas.microsoft.com/office/drawing/2014/main" id="{3C2DA331-A33C-AA44-8BF2-507F028604E0}"/>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226800" y="5892800"/>
            <a:ext cx="812800" cy="8128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0623"/>
    </mc:Choice>
    <mc:Fallback>
      <p:transition spd="slow" advTm="3062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4"/>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THREATS MATRIX</a:t>
            </a:r>
            <a:endParaRPr/>
          </a:p>
        </p:txBody>
      </p:sp>
      <p:graphicFrame>
        <p:nvGraphicFramePr>
          <p:cNvPr id="161" name="Google Shape;161;p4"/>
          <p:cNvGraphicFramePr/>
          <p:nvPr>
            <p:extLst>
              <p:ext uri="{D42A27DB-BD31-4B8C-83A1-F6EECF244321}">
                <p14:modId xmlns:p14="http://schemas.microsoft.com/office/powerpoint/2010/main" val="2775372285"/>
              </p:ext>
            </p:extLst>
          </p:nvPr>
        </p:nvGraphicFramePr>
        <p:xfrm>
          <a:off x="1490134" y="1954656"/>
          <a:ext cx="10380133" cy="3955689"/>
        </p:xfrm>
        <a:graphic>
          <a:graphicData uri="http://schemas.openxmlformats.org/drawingml/2006/table">
            <a:tbl>
              <a:tblPr>
                <a:noFill/>
                <a:tableStyleId>{802198C4-3087-4945-87E3-76CBB3509B7E}</a:tableStyleId>
              </a:tblPr>
              <a:tblGrid>
                <a:gridCol w="4935105">
                  <a:extLst>
                    <a:ext uri="{9D8B030D-6E8A-4147-A177-3AD203B41FA5}">
                      <a16:colId xmlns:a16="http://schemas.microsoft.com/office/drawing/2014/main" val="20000"/>
                    </a:ext>
                  </a:extLst>
                </a:gridCol>
                <a:gridCol w="5445028">
                  <a:extLst>
                    <a:ext uri="{9D8B030D-6E8A-4147-A177-3AD203B41FA5}">
                      <a16:colId xmlns:a16="http://schemas.microsoft.com/office/drawing/2014/main" val="20001"/>
                    </a:ext>
                  </a:extLst>
                </a:gridCol>
              </a:tblGrid>
              <a:tr h="2523816">
                <a:tc>
                  <a:txBody>
                    <a:bodyPr/>
                    <a:lstStyle/>
                    <a:p>
                      <a:pPr marL="0" marR="0" lvl="0" indent="0" algn="ctr" rtl="0">
                        <a:lnSpc>
                          <a:spcPct val="100000"/>
                        </a:lnSpc>
                        <a:spcBef>
                          <a:spcPts val="0"/>
                        </a:spcBef>
                        <a:spcAft>
                          <a:spcPts val="0"/>
                        </a:spcAft>
                        <a:buClr>
                          <a:srgbClr val="000000"/>
                        </a:buClr>
                        <a:buSzPts val="3600"/>
                        <a:buFont typeface="Arial"/>
                        <a:buNone/>
                      </a:pPr>
                      <a:r>
                        <a:rPr lang="en-US" sz="2200" b="1" u="none" strike="noStrike" cap="none" dirty="0">
                          <a:solidFill>
                            <a:schemeClr val="tx1"/>
                          </a:solidFill>
                        </a:rPr>
                        <a:t>Likely – Low Priority</a:t>
                      </a:r>
                    </a:p>
                    <a:p>
                      <a:pPr marL="0" marR="0" lvl="0" indent="0" algn="ctr" defTabSz="914400" rtl="0" eaLnBrk="1" fontAlgn="auto" latinLnBrk="0" hangingPunct="1">
                        <a:lnSpc>
                          <a:spcPct val="100000"/>
                        </a:lnSpc>
                        <a:spcBef>
                          <a:spcPts val="0"/>
                        </a:spcBef>
                        <a:spcAft>
                          <a:spcPts val="0"/>
                        </a:spcAft>
                        <a:buClr>
                          <a:srgbClr val="000000"/>
                        </a:buClr>
                        <a:buSzPts val="3600"/>
                        <a:buFont typeface="Arial"/>
                        <a:buNone/>
                        <a:tabLst/>
                        <a:defRPr/>
                      </a:pPr>
                      <a:r>
                        <a:rPr lang="en-US" sz="1700" b="0" i="0" u="none" strike="noStrike" cap="none" dirty="0">
                          <a:solidFill>
                            <a:srgbClr val="000000"/>
                          </a:solidFill>
                          <a:effectLst/>
                          <a:latin typeface="Arial"/>
                          <a:ea typeface="Arial"/>
                          <a:cs typeface="Arial"/>
                          <a:sym typeface="Arial"/>
                        </a:rPr>
                        <a:t>STD-007-CPP – Handle all exceptions</a:t>
                      </a:r>
                    </a:p>
                    <a:p>
                      <a:pPr marL="0" marR="0" lvl="0" indent="0" algn="ctr" rtl="0">
                        <a:lnSpc>
                          <a:spcPct val="100000"/>
                        </a:lnSpc>
                        <a:spcBef>
                          <a:spcPts val="0"/>
                        </a:spcBef>
                        <a:spcAft>
                          <a:spcPts val="0"/>
                        </a:spcAft>
                        <a:buClr>
                          <a:srgbClr val="000000"/>
                        </a:buClr>
                        <a:buSzPts val="3600"/>
                        <a:buFont typeface="Arial"/>
                        <a:buNone/>
                      </a:pPr>
                      <a:endParaRPr lang="en-US" sz="1700" dirty="0">
                        <a:effectLst/>
                      </a:endParaRPr>
                    </a:p>
                  </a:txBody>
                  <a:tcPr marL="84838" marR="84838" marT="84838" marB="84838">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tc>
                  <a:txBody>
                    <a:bodyPr/>
                    <a:lstStyle/>
                    <a:p>
                      <a:pPr marL="0" marR="0" lvl="0" indent="0" algn="ctr" rtl="0">
                        <a:lnSpc>
                          <a:spcPct val="100000"/>
                        </a:lnSpc>
                        <a:spcBef>
                          <a:spcPts val="0"/>
                        </a:spcBef>
                        <a:spcAft>
                          <a:spcPts val="0"/>
                        </a:spcAft>
                        <a:buClr>
                          <a:srgbClr val="000000"/>
                        </a:buClr>
                        <a:buSzPts val="3600"/>
                        <a:buFont typeface="Arial"/>
                        <a:buNone/>
                      </a:pPr>
                      <a:r>
                        <a:rPr lang="en-US" sz="2200" b="1" u="none" strike="noStrike" cap="none" dirty="0">
                          <a:solidFill>
                            <a:schemeClr val="tx1"/>
                          </a:solidFill>
                        </a:rPr>
                        <a:t>Likely – High Priority</a:t>
                      </a:r>
                    </a:p>
                    <a:p>
                      <a:pPr marL="0" marR="0" lvl="0" indent="0" algn="ctr" rtl="0">
                        <a:lnSpc>
                          <a:spcPct val="100000"/>
                        </a:lnSpc>
                        <a:spcBef>
                          <a:spcPts val="0"/>
                        </a:spcBef>
                        <a:spcAft>
                          <a:spcPts val="0"/>
                        </a:spcAft>
                        <a:buClr>
                          <a:srgbClr val="000000"/>
                        </a:buClr>
                        <a:buSzPts val="3600"/>
                        <a:buFont typeface="Arial"/>
                        <a:buNone/>
                      </a:pPr>
                      <a:r>
                        <a:rPr lang="en-US" sz="1700" b="0" i="0" u="none" strike="noStrike" cap="none" dirty="0">
                          <a:solidFill>
                            <a:srgbClr val="000000"/>
                          </a:solidFill>
                          <a:effectLst/>
                          <a:latin typeface="Arial"/>
                          <a:ea typeface="Arial"/>
                          <a:cs typeface="Arial"/>
                          <a:sym typeface="Arial"/>
                        </a:rPr>
                        <a:t>STD-003-CPP– Ensure that strings have enough storage for character data and null terminator</a:t>
                      </a:r>
                    </a:p>
                    <a:p>
                      <a:pPr marL="0" marR="0" lvl="0" indent="0" algn="ctr" rtl="0">
                        <a:lnSpc>
                          <a:spcPct val="100000"/>
                        </a:lnSpc>
                        <a:spcBef>
                          <a:spcPts val="0"/>
                        </a:spcBef>
                        <a:spcAft>
                          <a:spcPts val="0"/>
                        </a:spcAft>
                        <a:buClr>
                          <a:srgbClr val="000000"/>
                        </a:buClr>
                        <a:buSzPts val="3600"/>
                        <a:buFont typeface="Arial"/>
                        <a:buNone/>
                      </a:pPr>
                      <a:r>
                        <a:rPr lang="en-US" sz="1700" b="0" i="0" u="none" strike="noStrike" cap="none" dirty="0">
                          <a:solidFill>
                            <a:srgbClr val="000000"/>
                          </a:solidFill>
                          <a:effectLst/>
                          <a:latin typeface="Arial"/>
                          <a:ea typeface="Arial"/>
                          <a:cs typeface="Arial"/>
                          <a:sym typeface="Arial"/>
                        </a:rPr>
                        <a:t>STD-004-CPP</a:t>
                      </a:r>
                      <a:r>
                        <a:rPr lang="en-US" sz="1700" dirty="0">
                          <a:effectLst/>
                        </a:rPr>
                        <a:t> – Prevent SQL injection</a:t>
                      </a:r>
                    </a:p>
                    <a:p>
                      <a:pPr marL="0" marR="0" lvl="0" indent="0" algn="ctr" defTabSz="914400" rtl="0" eaLnBrk="1" fontAlgn="auto" latinLnBrk="0" hangingPunct="1">
                        <a:lnSpc>
                          <a:spcPct val="100000"/>
                        </a:lnSpc>
                        <a:spcBef>
                          <a:spcPts val="0"/>
                        </a:spcBef>
                        <a:spcAft>
                          <a:spcPts val="0"/>
                        </a:spcAft>
                        <a:buClr>
                          <a:srgbClr val="000000"/>
                        </a:buClr>
                        <a:buSzPts val="3600"/>
                        <a:buFont typeface="Arial"/>
                        <a:buNone/>
                        <a:tabLst/>
                        <a:defRPr/>
                      </a:pPr>
                      <a:r>
                        <a:rPr lang="en-US" sz="1700" b="0" i="0" u="none" strike="noStrike" cap="none" dirty="0">
                          <a:solidFill>
                            <a:srgbClr val="000000"/>
                          </a:solidFill>
                          <a:effectLst/>
                          <a:latin typeface="Arial"/>
                          <a:ea typeface="Arial"/>
                          <a:cs typeface="Arial"/>
                          <a:sym typeface="Arial"/>
                        </a:rPr>
                        <a:t>STD-005-CPP</a:t>
                      </a:r>
                      <a:r>
                        <a:rPr lang="en-US" sz="1700" dirty="0">
                          <a:effectLst/>
                        </a:rPr>
                        <a:t> – Do not access already freed memory</a:t>
                      </a:r>
                      <a:endParaRPr lang="en-US" sz="1700" b="0" i="0" u="none" strike="noStrike" cap="none" dirty="0">
                        <a:solidFill>
                          <a:srgbClr val="000000"/>
                        </a:solidFill>
                        <a:effectLst/>
                        <a:latin typeface="Arial"/>
                        <a:ea typeface="Arial"/>
                        <a:cs typeface="Arial"/>
                        <a:sym typeface="Arial"/>
                      </a:endParaRPr>
                    </a:p>
                    <a:p>
                      <a:pPr marL="0" marR="0" lvl="0" indent="0" algn="ctr" rtl="0">
                        <a:lnSpc>
                          <a:spcPct val="100000"/>
                        </a:lnSpc>
                        <a:spcBef>
                          <a:spcPts val="0"/>
                        </a:spcBef>
                        <a:spcAft>
                          <a:spcPts val="0"/>
                        </a:spcAft>
                        <a:buClr>
                          <a:srgbClr val="000000"/>
                        </a:buClr>
                        <a:buSzPts val="3600"/>
                        <a:buFont typeface="Arial"/>
                        <a:buNone/>
                      </a:pPr>
                      <a:r>
                        <a:rPr lang="en-US" sz="1700" b="0" i="0" u="none" strike="noStrike" cap="none" dirty="0">
                          <a:solidFill>
                            <a:srgbClr val="000000"/>
                          </a:solidFill>
                          <a:effectLst/>
                          <a:latin typeface="Arial"/>
                          <a:ea typeface="Arial"/>
                          <a:cs typeface="Arial"/>
                          <a:sym typeface="Arial"/>
                        </a:rPr>
                        <a:t>STD-008-CPP– Do not read uninitialized variables</a:t>
                      </a:r>
                    </a:p>
                    <a:p>
                      <a:pPr marL="0" marR="0" lvl="0" indent="0" algn="ctr" rtl="0">
                        <a:lnSpc>
                          <a:spcPct val="100000"/>
                        </a:lnSpc>
                        <a:spcBef>
                          <a:spcPts val="0"/>
                        </a:spcBef>
                        <a:spcAft>
                          <a:spcPts val="0"/>
                        </a:spcAft>
                        <a:buClr>
                          <a:srgbClr val="000000"/>
                        </a:buClr>
                        <a:buSzPts val="3600"/>
                        <a:buFont typeface="Arial"/>
                        <a:buNone/>
                      </a:pPr>
                      <a:r>
                        <a:rPr lang="en-US" sz="1700" b="0" i="0" u="none" strike="noStrike" cap="none" dirty="0">
                          <a:solidFill>
                            <a:srgbClr val="000000"/>
                          </a:solidFill>
                          <a:effectLst/>
                          <a:latin typeface="Arial"/>
                          <a:ea typeface="Arial"/>
                          <a:cs typeface="Arial"/>
                          <a:sym typeface="Arial"/>
                        </a:rPr>
                        <a:t>STD-009-CPP – Do not store already owned pointer</a:t>
                      </a:r>
                      <a:endParaRPr lang="en-US" sz="1700" dirty="0">
                        <a:effectLst/>
                      </a:endParaRPr>
                    </a:p>
                    <a:p>
                      <a:pPr marL="0" marR="0" lvl="0" indent="0" algn="ctr" rtl="0">
                        <a:lnSpc>
                          <a:spcPct val="100000"/>
                        </a:lnSpc>
                        <a:spcBef>
                          <a:spcPts val="0"/>
                        </a:spcBef>
                        <a:spcAft>
                          <a:spcPts val="0"/>
                        </a:spcAft>
                        <a:buClr>
                          <a:srgbClr val="000000"/>
                        </a:buClr>
                        <a:buSzPts val="3600"/>
                        <a:buFont typeface="Arial"/>
                        <a:buNone/>
                      </a:pPr>
                      <a:r>
                        <a:rPr lang="en-US" sz="1700" b="0" i="0" u="none" strike="noStrike" cap="none" dirty="0">
                          <a:solidFill>
                            <a:srgbClr val="000000"/>
                          </a:solidFill>
                          <a:effectLst/>
                          <a:latin typeface="Arial"/>
                          <a:ea typeface="Arial"/>
                          <a:cs typeface="Arial"/>
                          <a:sym typeface="Arial"/>
                        </a:rPr>
                        <a:t>STD-010-CPP – Do not create strings from null pointers</a:t>
                      </a:r>
                      <a:endParaRPr lang="en-US" sz="1700" u="none" strike="noStrike" cap="none" dirty="0"/>
                    </a:p>
                  </a:txBody>
                  <a:tcPr marL="84838" marR="84838" marT="84838" marB="84838">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extLst>
                  <a:ext uri="{0D108BD9-81ED-4DB2-BD59-A6C34878D82A}">
                    <a16:rowId xmlns:a16="http://schemas.microsoft.com/office/drawing/2014/main" val="10000"/>
                  </a:ext>
                </a:extLst>
              </a:tr>
              <a:tr h="1378093">
                <a:tc>
                  <a:txBody>
                    <a:bodyPr/>
                    <a:lstStyle/>
                    <a:p>
                      <a:pPr marL="0" marR="0" lvl="0" indent="0" algn="ctr" rtl="0">
                        <a:lnSpc>
                          <a:spcPct val="100000"/>
                        </a:lnSpc>
                        <a:spcBef>
                          <a:spcPts val="0"/>
                        </a:spcBef>
                        <a:spcAft>
                          <a:spcPts val="0"/>
                        </a:spcAft>
                        <a:buClr>
                          <a:srgbClr val="000000"/>
                        </a:buClr>
                        <a:buSzPts val="3600"/>
                        <a:buFont typeface="Arial"/>
                        <a:buNone/>
                      </a:pPr>
                      <a:r>
                        <a:rPr lang="en-US" sz="2200" b="1" u="none" strike="noStrike" cap="none" dirty="0">
                          <a:solidFill>
                            <a:schemeClr val="tx1"/>
                          </a:solidFill>
                        </a:rPr>
                        <a:t>Unlikely – Low Priority</a:t>
                      </a:r>
                    </a:p>
                    <a:p>
                      <a:pPr marL="0" marR="0" lvl="0" indent="0" algn="ctr" defTabSz="914400" rtl="0" eaLnBrk="1" fontAlgn="auto" latinLnBrk="0" hangingPunct="1">
                        <a:lnSpc>
                          <a:spcPct val="100000"/>
                        </a:lnSpc>
                        <a:spcBef>
                          <a:spcPts val="0"/>
                        </a:spcBef>
                        <a:spcAft>
                          <a:spcPts val="0"/>
                        </a:spcAft>
                        <a:buClr>
                          <a:srgbClr val="000000"/>
                        </a:buClr>
                        <a:buSzPts val="3600"/>
                        <a:buFont typeface="Arial"/>
                        <a:buNone/>
                        <a:tabLst/>
                        <a:defRPr/>
                      </a:pPr>
                      <a:r>
                        <a:rPr lang="en-US" sz="1700" b="0" i="0" u="none" strike="noStrike" cap="none" dirty="0">
                          <a:solidFill>
                            <a:srgbClr val="000000"/>
                          </a:solidFill>
                          <a:effectLst/>
                          <a:latin typeface="Arial"/>
                          <a:ea typeface="Arial"/>
                          <a:cs typeface="Arial"/>
                          <a:sym typeface="Arial"/>
                        </a:rPr>
                        <a:t>STD-002-CPP – Ensure operations on signed integers do not wrap</a:t>
                      </a:r>
                    </a:p>
                    <a:p>
                      <a:pPr marL="0" marR="0" lvl="0" indent="0" algn="ctr" defTabSz="914400" rtl="0" eaLnBrk="1" fontAlgn="auto" latinLnBrk="0" hangingPunct="1">
                        <a:lnSpc>
                          <a:spcPct val="100000"/>
                        </a:lnSpc>
                        <a:spcBef>
                          <a:spcPts val="0"/>
                        </a:spcBef>
                        <a:spcAft>
                          <a:spcPts val="0"/>
                        </a:spcAft>
                        <a:buClr>
                          <a:srgbClr val="000000"/>
                        </a:buClr>
                        <a:buSzPts val="3600"/>
                        <a:buFont typeface="Arial"/>
                        <a:buNone/>
                        <a:tabLst/>
                        <a:defRPr/>
                      </a:pPr>
                      <a:r>
                        <a:rPr lang="en-US" sz="1700" b="0" i="0" u="none" strike="noStrike" cap="none" dirty="0">
                          <a:solidFill>
                            <a:srgbClr val="000000"/>
                          </a:solidFill>
                          <a:effectLst/>
                          <a:latin typeface="Arial"/>
                          <a:ea typeface="Arial"/>
                          <a:cs typeface="Arial"/>
                          <a:sym typeface="Arial"/>
                        </a:rPr>
                        <a:t>STD-006-CPP – Use assertions liberally</a:t>
                      </a:r>
                    </a:p>
                  </a:txBody>
                  <a:tcPr marL="84838" marR="84838" marT="84838" marB="84838">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tc>
                  <a:txBody>
                    <a:bodyPr/>
                    <a:lstStyle/>
                    <a:p>
                      <a:pPr marL="0" marR="0" lvl="0" indent="0" algn="ctr" rtl="0">
                        <a:lnSpc>
                          <a:spcPct val="100000"/>
                        </a:lnSpc>
                        <a:spcBef>
                          <a:spcPts val="0"/>
                        </a:spcBef>
                        <a:spcAft>
                          <a:spcPts val="0"/>
                        </a:spcAft>
                        <a:buClr>
                          <a:srgbClr val="000000"/>
                        </a:buClr>
                        <a:buSzPts val="3600"/>
                        <a:buFont typeface="Arial"/>
                        <a:buNone/>
                      </a:pPr>
                      <a:r>
                        <a:rPr lang="en-US" sz="2200" b="1" u="none" strike="noStrike" cap="none" dirty="0">
                          <a:solidFill>
                            <a:schemeClr val="tx1"/>
                          </a:solidFill>
                        </a:rPr>
                        <a:t>Unlikely – High Priority</a:t>
                      </a:r>
                    </a:p>
                    <a:p>
                      <a:pPr marL="0" marR="0" lvl="0" indent="0" algn="ctr" defTabSz="914400" rtl="0" eaLnBrk="1" fontAlgn="auto" latinLnBrk="0" hangingPunct="1">
                        <a:lnSpc>
                          <a:spcPct val="100000"/>
                        </a:lnSpc>
                        <a:spcBef>
                          <a:spcPts val="0"/>
                        </a:spcBef>
                        <a:spcAft>
                          <a:spcPts val="0"/>
                        </a:spcAft>
                        <a:buClr>
                          <a:srgbClr val="000000"/>
                        </a:buClr>
                        <a:buSzPts val="3600"/>
                        <a:buFont typeface="Arial"/>
                        <a:buNone/>
                        <a:tabLst/>
                        <a:defRPr/>
                      </a:pPr>
                      <a:r>
                        <a:rPr lang="en-US" sz="1700" u="none" strike="noStrike" cap="none" dirty="0"/>
                        <a:t>STD-001-CPP – Choose appropriate types of integers</a:t>
                      </a:r>
                      <a:endParaRPr lang="en-US" sz="1700" b="0" i="0" u="none" strike="noStrike" cap="none" dirty="0">
                        <a:solidFill>
                          <a:srgbClr val="000000"/>
                        </a:solidFill>
                        <a:effectLst/>
                        <a:latin typeface="Arial"/>
                        <a:ea typeface="Arial"/>
                        <a:cs typeface="Arial"/>
                        <a:sym typeface="Arial"/>
                      </a:endParaRPr>
                    </a:p>
                  </a:txBody>
                  <a:tcPr marL="84838" marR="84838" marT="84838" marB="84838">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extLst>
                  <a:ext uri="{0D108BD9-81ED-4DB2-BD59-A6C34878D82A}">
                    <a16:rowId xmlns:a16="http://schemas.microsoft.com/office/drawing/2014/main" val="10001"/>
                  </a:ext>
                </a:extLst>
              </a:tr>
            </a:tbl>
          </a:graphicData>
        </a:graphic>
      </p:graphicFrame>
      <p:pic>
        <p:nvPicPr>
          <p:cNvPr id="162" name="Google Shape;162;p4" descr="Green Pace logo"/>
          <p:cNvPicPr preferRelativeResize="0"/>
          <p:nvPr/>
        </p:nvPicPr>
        <p:blipFill>
          <a:blip r:embed="rId6">
            <a:alphaModFix/>
          </a:blip>
          <a:stretch>
            <a:fillRect/>
          </a:stretch>
        </p:blipFill>
        <p:spPr>
          <a:xfrm>
            <a:off x="192241" y="5478197"/>
            <a:ext cx="886601" cy="1149225"/>
          </a:xfrm>
          <a:prstGeom prst="rect">
            <a:avLst/>
          </a:prstGeom>
          <a:noFill/>
          <a:ln>
            <a:noFill/>
          </a:ln>
        </p:spPr>
      </p:pic>
      <p:sp>
        <p:nvSpPr>
          <p:cNvPr id="2" name="TextBox 1">
            <a:extLst>
              <a:ext uri="{FF2B5EF4-FFF2-40B4-BE49-F238E27FC236}">
                <a16:creationId xmlns:a16="http://schemas.microsoft.com/office/drawing/2014/main" id="{8A106BFE-BC55-C04E-88D7-48767EA7598F}"/>
              </a:ext>
            </a:extLst>
          </p:cNvPr>
          <p:cNvSpPr txBox="1"/>
          <p:nvPr/>
        </p:nvSpPr>
        <p:spPr>
          <a:xfrm>
            <a:off x="135464" y="3926927"/>
            <a:ext cx="1223412" cy="369332"/>
          </a:xfrm>
          <a:prstGeom prst="rect">
            <a:avLst/>
          </a:prstGeom>
          <a:noFill/>
        </p:spPr>
        <p:txBody>
          <a:bodyPr wrap="none" rtlCol="0">
            <a:spAutoFit/>
          </a:bodyPr>
          <a:lstStyle/>
          <a:p>
            <a:r>
              <a:rPr lang="en-US" sz="1800" dirty="0">
                <a:solidFill>
                  <a:schemeClr val="bg1"/>
                </a:solidFill>
              </a:rPr>
              <a:t>Likelihood</a:t>
            </a:r>
          </a:p>
        </p:txBody>
      </p:sp>
      <p:sp>
        <p:nvSpPr>
          <p:cNvPr id="7" name="TextBox 6">
            <a:extLst>
              <a:ext uri="{FF2B5EF4-FFF2-40B4-BE49-F238E27FC236}">
                <a16:creationId xmlns:a16="http://schemas.microsoft.com/office/drawing/2014/main" id="{D4722966-2302-6B4E-872F-F031142A0E54}"/>
              </a:ext>
            </a:extLst>
          </p:cNvPr>
          <p:cNvSpPr txBox="1"/>
          <p:nvPr/>
        </p:nvSpPr>
        <p:spPr>
          <a:xfrm>
            <a:off x="5943602" y="6051086"/>
            <a:ext cx="902811" cy="369332"/>
          </a:xfrm>
          <a:prstGeom prst="rect">
            <a:avLst/>
          </a:prstGeom>
          <a:noFill/>
        </p:spPr>
        <p:txBody>
          <a:bodyPr wrap="none" rtlCol="0">
            <a:spAutoFit/>
          </a:bodyPr>
          <a:lstStyle/>
          <a:p>
            <a:r>
              <a:rPr lang="en-US" sz="1800" dirty="0">
                <a:solidFill>
                  <a:schemeClr val="bg1"/>
                </a:solidFill>
              </a:rPr>
              <a:t>Priority</a:t>
            </a:r>
          </a:p>
        </p:txBody>
      </p:sp>
      <p:pic>
        <p:nvPicPr>
          <p:cNvPr id="6" name="Audio 5">
            <a:hlinkClick r:id="" action="ppaction://media"/>
            <a:extLst>
              <a:ext uri="{FF2B5EF4-FFF2-40B4-BE49-F238E27FC236}">
                <a16:creationId xmlns:a16="http://schemas.microsoft.com/office/drawing/2014/main" id="{3448A9A5-03DB-3849-960B-59FD36218CA1}"/>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226800" y="5892800"/>
            <a:ext cx="812800" cy="8128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58329"/>
    </mc:Choice>
    <mc:Fallback>
      <p:transition spd="slow" advTm="35832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5"/>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10 PRINCIPLES</a:t>
            </a:r>
            <a:endParaRPr/>
          </a:p>
        </p:txBody>
      </p:sp>
      <p:sp>
        <p:nvSpPr>
          <p:cNvPr id="168" name="Google Shape;168;p5"/>
          <p:cNvSpPr txBox="1">
            <a:spLocks noGrp="1"/>
          </p:cNvSpPr>
          <p:nvPr>
            <p:ph type="body" idx="1"/>
          </p:nvPr>
        </p:nvSpPr>
        <p:spPr>
          <a:xfrm>
            <a:off x="685800" y="1941552"/>
            <a:ext cx="10820400" cy="4648199"/>
          </a:xfrm>
          <a:prstGeom prst="rect">
            <a:avLst/>
          </a:prstGeom>
          <a:noFill/>
          <a:ln>
            <a:noFill/>
          </a:ln>
        </p:spPr>
        <p:txBody>
          <a:bodyPr spcFirstLastPara="1" wrap="square" lIns="91425" tIns="45700" rIns="91425" bIns="45700" anchor="t" anchorCtr="0">
            <a:normAutofit/>
          </a:bodyPr>
          <a:lstStyle/>
          <a:p>
            <a:pPr lvl="0" indent="-457200">
              <a:spcBef>
                <a:spcPts val="0"/>
              </a:spcBef>
              <a:buSzPts val="2200"/>
              <a:buFont typeface="+mj-lt"/>
              <a:buAutoNum type="arabicPeriod"/>
            </a:pPr>
            <a:r>
              <a:rPr lang="en-US" b="1" dirty="0"/>
              <a:t>Validate Input Data </a:t>
            </a:r>
            <a:r>
              <a:rPr lang="en-US" sz="1800" dirty="0"/>
              <a:t>(STD-003-CPP, STD-004-CPP)</a:t>
            </a:r>
          </a:p>
          <a:p>
            <a:pPr lvl="0" indent="-457200">
              <a:spcBef>
                <a:spcPts val="0"/>
              </a:spcBef>
              <a:buSzPts val="2200"/>
              <a:buFont typeface="+mj-lt"/>
              <a:buAutoNum type="arabicPeriod"/>
            </a:pPr>
            <a:r>
              <a:rPr lang="en-US" b="1" dirty="0"/>
              <a:t>Heed Compiler Warnings  </a:t>
            </a:r>
            <a:r>
              <a:rPr lang="en-US" sz="1800" dirty="0"/>
              <a:t>(STD-003-CPP, STD-005-CPP, STD-006-CPP, STD-007-CPP, STD-008-CPP, STD-009-CPP)</a:t>
            </a:r>
          </a:p>
          <a:p>
            <a:pPr lvl="0" indent="-457200">
              <a:spcBef>
                <a:spcPts val="0"/>
              </a:spcBef>
              <a:buSzPts val="2200"/>
              <a:buFont typeface="+mj-lt"/>
              <a:buAutoNum type="arabicPeriod"/>
            </a:pPr>
            <a:r>
              <a:rPr lang="en-US" b="1" dirty="0"/>
              <a:t>Architect and Design for Security Policies </a:t>
            </a:r>
          </a:p>
          <a:p>
            <a:pPr lvl="0" indent="-457200">
              <a:spcBef>
                <a:spcPts val="0"/>
              </a:spcBef>
              <a:buSzPts val="2200"/>
              <a:buFont typeface="+mj-lt"/>
              <a:buAutoNum type="arabicPeriod"/>
            </a:pPr>
            <a:r>
              <a:rPr lang="en-US" b="1" dirty="0"/>
              <a:t>Keep It Simple </a:t>
            </a:r>
            <a:r>
              <a:rPr lang="en-US" sz="1800" dirty="0"/>
              <a:t>(STD-004-CPP)</a:t>
            </a:r>
          </a:p>
          <a:p>
            <a:pPr lvl="0" indent="-457200">
              <a:spcBef>
                <a:spcPts val="0"/>
              </a:spcBef>
              <a:buSzPts val="2200"/>
              <a:buFont typeface="+mj-lt"/>
              <a:buAutoNum type="arabicPeriod"/>
            </a:pPr>
            <a:r>
              <a:rPr lang="en-US" b="1" dirty="0"/>
              <a:t>Default Deny </a:t>
            </a:r>
          </a:p>
          <a:p>
            <a:pPr lvl="0" indent="-457200">
              <a:spcBef>
                <a:spcPts val="0"/>
              </a:spcBef>
              <a:buSzPts val="2200"/>
              <a:buFont typeface="+mj-lt"/>
              <a:buAutoNum type="arabicPeriod"/>
            </a:pPr>
            <a:r>
              <a:rPr lang="en-US" b="1" dirty="0"/>
              <a:t>Adhere to the Principle of Least Privilege </a:t>
            </a:r>
            <a:r>
              <a:rPr lang="en-US" sz="1800" dirty="0"/>
              <a:t>(STD-004-CPP)</a:t>
            </a:r>
          </a:p>
          <a:p>
            <a:pPr lvl="0" indent="-457200">
              <a:spcBef>
                <a:spcPts val="0"/>
              </a:spcBef>
              <a:buSzPts val="2200"/>
              <a:buFont typeface="+mj-lt"/>
              <a:buAutoNum type="arabicPeriod"/>
            </a:pPr>
            <a:r>
              <a:rPr lang="en-US" b="1" dirty="0"/>
              <a:t>Sanitize Data Sent to Other Systems </a:t>
            </a:r>
            <a:r>
              <a:rPr lang="en-US" sz="1800" dirty="0"/>
              <a:t>(STD-004-CPP)</a:t>
            </a:r>
          </a:p>
          <a:p>
            <a:pPr lvl="0" indent="-457200">
              <a:spcBef>
                <a:spcPts val="0"/>
              </a:spcBef>
              <a:buSzPts val="2200"/>
              <a:buFont typeface="+mj-lt"/>
              <a:buAutoNum type="arabicPeriod"/>
            </a:pPr>
            <a:r>
              <a:rPr lang="en-US" b="1" dirty="0"/>
              <a:t>Practice Defense in Depth </a:t>
            </a:r>
            <a:r>
              <a:rPr lang="en-US" sz="1800" dirty="0"/>
              <a:t>(STD-001-CPP, STD-002-CPP, STD-003-CPP, STD-004-CPP, STD-007-CPP)</a:t>
            </a:r>
          </a:p>
          <a:p>
            <a:pPr lvl="0" indent="-457200">
              <a:spcBef>
                <a:spcPts val="0"/>
              </a:spcBef>
              <a:buSzPts val="2200"/>
              <a:buFont typeface="+mj-lt"/>
              <a:buAutoNum type="arabicPeriod"/>
            </a:pPr>
            <a:r>
              <a:rPr lang="en-US" b="1" dirty="0"/>
              <a:t>Use Effective Quality Assurance Techniques</a:t>
            </a:r>
            <a:r>
              <a:rPr lang="en-US" dirty="0"/>
              <a:t> </a:t>
            </a:r>
            <a:r>
              <a:rPr lang="en-US" sz="1800" dirty="0"/>
              <a:t>(STD-003-CPP, STD-004-CPP, STD-006-CPP, STD-007-CPP, STD-008-CPP, STD-010-CPP)</a:t>
            </a:r>
          </a:p>
          <a:p>
            <a:pPr lvl="0" indent="-457200">
              <a:spcBef>
                <a:spcPts val="0"/>
              </a:spcBef>
              <a:buSzPts val="2200"/>
              <a:buFont typeface="+mj-lt"/>
              <a:buAutoNum type="arabicPeriod"/>
            </a:pPr>
            <a:r>
              <a:rPr lang="en-US" b="1" dirty="0"/>
              <a:t>Adopt a Secure Coding Standard </a:t>
            </a:r>
            <a:r>
              <a:rPr lang="en-US" sz="1800" dirty="0"/>
              <a:t>(STD-001-CPP, STD-002-CPP, STD-003-CPP, STD-004-CPP, STD-005-CPP, STD-009-CPP, STD-010-CPP)</a:t>
            </a:r>
            <a:endParaRPr sz="1800" dirty="0"/>
          </a:p>
        </p:txBody>
      </p:sp>
      <p:pic>
        <p:nvPicPr>
          <p:cNvPr id="169" name="Google Shape;169;p5"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Audio 2">
            <a:hlinkClick r:id="" action="ppaction://media"/>
            <a:extLst>
              <a:ext uri="{FF2B5EF4-FFF2-40B4-BE49-F238E27FC236}">
                <a16:creationId xmlns:a16="http://schemas.microsoft.com/office/drawing/2014/main" id="{493285D3-5CD2-CC42-AE6A-AD37B12210A7}"/>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226800" y="5892800"/>
            <a:ext cx="812800" cy="8128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89691"/>
    </mc:Choice>
    <mc:Fallback>
      <p:transition spd="slow" advTm="8969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6"/>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CODING STANDARDS</a:t>
            </a:r>
            <a:endParaRPr/>
          </a:p>
        </p:txBody>
      </p:sp>
      <p:sp>
        <p:nvSpPr>
          <p:cNvPr id="175" name="Google Shape;175;p6"/>
          <p:cNvSpPr txBox="1">
            <a:spLocks noGrp="1"/>
          </p:cNvSpPr>
          <p:nvPr>
            <p:ph type="body" idx="1"/>
          </p:nvPr>
        </p:nvSpPr>
        <p:spPr>
          <a:xfrm>
            <a:off x="406400" y="2069502"/>
            <a:ext cx="11379200" cy="4024125"/>
          </a:xfrm>
          <a:prstGeom prst="rect">
            <a:avLst/>
          </a:prstGeom>
          <a:noFill/>
          <a:ln>
            <a:noFill/>
          </a:ln>
        </p:spPr>
        <p:txBody>
          <a:bodyPr spcFirstLastPara="1" wrap="square" lIns="91425" tIns="45700" rIns="91425" bIns="45700" anchor="t" anchorCtr="0">
            <a:noAutofit/>
          </a:bodyPr>
          <a:lstStyle/>
          <a:p>
            <a:pPr marL="342900">
              <a:lnSpc>
                <a:spcPct val="100000"/>
              </a:lnSpc>
              <a:spcBef>
                <a:spcPts val="0"/>
              </a:spcBef>
              <a:buClr>
                <a:schemeClr val="bg1"/>
              </a:buClr>
              <a:buSzPts val="1100"/>
              <a:defRPr/>
            </a:pPr>
            <a:r>
              <a:rPr lang="en-US" dirty="0">
                <a:solidFill>
                  <a:schemeClr val="bg1"/>
                </a:solidFill>
                <a:latin typeface="Century Gothic" panose="020B0502020202020204" pitchFamily="34" charset="0"/>
              </a:rPr>
              <a:t>STD-001-CPP – C</a:t>
            </a:r>
            <a:r>
              <a:rPr lang="en-US" dirty="0">
                <a:solidFill>
                  <a:schemeClr val="bg1"/>
                </a:solidFill>
                <a:latin typeface="Century Gothic" panose="020B0502020202020204" pitchFamily="34" charset="0"/>
                <a:ea typeface="Arial"/>
                <a:cs typeface="Arial"/>
                <a:sym typeface="Arial"/>
              </a:rPr>
              <a:t>hoose appropriate types of integers</a:t>
            </a:r>
            <a:endParaRPr lang="en-US" dirty="0">
              <a:solidFill>
                <a:schemeClr val="bg1"/>
              </a:solidFill>
              <a:latin typeface="Century Gothic" panose="020B0502020202020204" pitchFamily="34" charset="0"/>
              <a:cs typeface="Arial"/>
              <a:sym typeface="Arial"/>
            </a:endParaRPr>
          </a:p>
          <a:p>
            <a:pPr marL="342900">
              <a:lnSpc>
                <a:spcPct val="100000"/>
              </a:lnSpc>
              <a:spcBef>
                <a:spcPts val="0"/>
              </a:spcBef>
              <a:buClr>
                <a:schemeClr val="bg1"/>
              </a:buClr>
              <a:buSzPts val="1100"/>
              <a:defRPr/>
            </a:pPr>
            <a:r>
              <a:rPr lang="en-US" dirty="0">
                <a:solidFill>
                  <a:schemeClr val="bg1"/>
                </a:solidFill>
                <a:latin typeface="Century Gothic" panose="020B0502020202020204" pitchFamily="34" charset="0"/>
              </a:rPr>
              <a:t>STD-002-CPP – E</a:t>
            </a:r>
            <a:r>
              <a:rPr lang="en-US" dirty="0">
                <a:solidFill>
                  <a:schemeClr val="bg1"/>
                </a:solidFill>
                <a:latin typeface="Century Gothic" panose="020B0502020202020204" pitchFamily="34" charset="0"/>
                <a:ea typeface="Arial"/>
                <a:cs typeface="Arial"/>
                <a:sym typeface="Arial"/>
              </a:rPr>
              <a:t>nsure operations on signed integers do not wrap</a:t>
            </a:r>
          </a:p>
          <a:p>
            <a:pPr marL="342900">
              <a:lnSpc>
                <a:spcPct val="100000"/>
              </a:lnSpc>
              <a:spcBef>
                <a:spcPts val="0"/>
              </a:spcBef>
              <a:buClr>
                <a:schemeClr val="bg1"/>
              </a:buClr>
              <a:buSzPts val="1100"/>
              <a:defRPr/>
            </a:pPr>
            <a:r>
              <a:rPr lang="en-US" dirty="0">
                <a:solidFill>
                  <a:schemeClr val="bg1"/>
                </a:solidFill>
                <a:latin typeface="Century Gothic" panose="020B0502020202020204" pitchFamily="34" charset="0"/>
              </a:rPr>
              <a:t>STD-003-CPP – E</a:t>
            </a:r>
            <a:r>
              <a:rPr lang="en-US" dirty="0">
                <a:solidFill>
                  <a:schemeClr val="bg1"/>
                </a:solidFill>
                <a:latin typeface="Century Gothic" panose="020B0502020202020204" pitchFamily="34" charset="0"/>
                <a:ea typeface="Arial"/>
                <a:cs typeface="Arial"/>
                <a:sym typeface="Arial"/>
              </a:rPr>
              <a:t>nsure that strings have enough storage space for the character data and a null terminator</a:t>
            </a:r>
            <a:endParaRPr lang="en-US" dirty="0">
              <a:solidFill>
                <a:schemeClr val="bg1"/>
              </a:solidFill>
              <a:latin typeface="Century Gothic" panose="020B0502020202020204" pitchFamily="34" charset="0"/>
            </a:endParaRPr>
          </a:p>
          <a:p>
            <a:pPr marL="342900">
              <a:lnSpc>
                <a:spcPct val="100000"/>
              </a:lnSpc>
              <a:spcBef>
                <a:spcPts val="0"/>
              </a:spcBef>
              <a:buClr>
                <a:schemeClr val="bg1"/>
              </a:buClr>
              <a:buSzPts val="1100"/>
              <a:defRPr/>
            </a:pPr>
            <a:r>
              <a:rPr lang="en-US" dirty="0">
                <a:solidFill>
                  <a:schemeClr val="bg1"/>
                </a:solidFill>
                <a:latin typeface="Century Gothic" panose="020B0502020202020204" pitchFamily="34" charset="0"/>
              </a:rPr>
              <a:t>STD-004-CPP – P</a:t>
            </a:r>
            <a:r>
              <a:rPr lang="en-US" dirty="0">
                <a:solidFill>
                  <a:schemeClr val="bg1"/>
                </a:solidFill>
                <a:latin typeface="Century Gothic" panose="020B0502020202020204" pitchFamily="34" charset="0"/>
                <a:ea typeface="Arial"/>
                <a:cs typeface="Arial"/>
                <a:sym typeface="Arial"/>
              </a:rPr>
              <a:t>revent SQL injection</a:t>
            </a:r>
            <a:endParaRPr lang="en-US" dirty="0">
              <a:solidFill>
                <a:schemeClr val="bg1"/>
              </a:solidFill>
              <a:latin typeface="Century Gothic" panose="020B0502020202020204" pitchFamily="34" charset="0"/>
            </a:endParaRPr>
          </a:p>
          <a:p>
            <a:pPr marL="342900">
              <a:lnSpc>
                <a:spcPct val="100000"/>
              </a:lnSpc>
              <a:spcBef>
                <a:spcPts val="0"/>
              </a:spcBef>
              <a:buClr>
                <a:schemeClr val="bg1"/>
              </a:buClr>
              <a:buSzPts val="1100"/>
            </a:pPr>
            <a:r>
              <a:rPr lang="en-US" dirty="0">
                <a:solidFill>
                  <a:schemeClr val="bg1"/>
                </a:solidFill>
                <a:latin typeface="Century Gothic" panose="020B0502020202020204" pitchFamily="34" charset="0"/>
              </a:rPr>
              <a:t>STD-005-CPP – D</a:t>
            </a:r>
            <a:r>
              <a:rPr lang="en-US" dirty="0">
                <a:solidFill>
                  <a:schemeClr val="bg1"/>
                </a:solidFill>
                <a:latin typeface="Century Gothic" panose="020B0502020202020204" pitchFamily="34" charset="0"/>
                <a:ea typeface="Arial"/>
                <a:cs typeface="Arial"/>
                <a:sym typeface="Arial"/>
              </a:rPr>
              <a:t>o not access memory that has already been freed</a:t>
            </a:r>
            <a:endParaRPr lang="en-US" dirty="0">
              <a:solidFill>
                <a:schemeClr val="bg1"/>
              </a:solidFill>
              <a:latin typeface="Century Gothic" panose="020B0502020202020204" pitchFamily="34" charset="0"/>
            </a:endParaRPr>
          </a:p>
          <a:p>
            <a:pPr marL="342900">
              <a:lnSpc>
                <a:spcPct val="100000"/>
              </a:lnSpc>
              <a:spcBef>
                <a:spcPts val="0"/>
              </a:spcBef>
              <a:buClr>
                <a:schemeClr val="bg1"/>
              </a:buClr>
              <a:buSzPts val="1100"/>
            </a:pPr>
            <a:r>
              <a:rPr lang="en-US" dirty="0">
                <a:solidFill>
                  <a:schemeClr val="bg1"/>
                </a:solidFill>
                <a:latin typeface="Century Gothic" panose="020B0502020202020204" pitchFamily="34" charset="0"/>
              </a:rPr>
              <a:t>STD-006-CPP – </a:t>
            </a:r>
            <a:r>
              <a:rPr lang="en-US" dirty="0">
                <a:solidFill>
                  <a:schemeClr val="bg1"/>
                </a:solidFill>
                <a:latin typeface="Century Gothic" panose="020B0502020202020204" pitchFamily="34" charset="0"/>
                <a:ea typeface="Arial"/>
                <a:cs typeface="Arial"/>
                <a:sym typeface="Arial"/>
              </a:rPr>
              <a:t>Use assertions liberally throughout the code</a:t>
            </a:r>
            <a:endParaRPr lang="en-US" dirty="0">
              <a:solidFill>
                <a:schemeClr val="bg1"/>
              </a:solidFill>
              <a:latin typeface="Century Gothic" panose="020B0502020202020204" pitchFamily="34" charset="0"/>
            </a:endParaRPr>
          </a:p>
          <a:p>
            <a:pPr marL="342900">
              <a:lnSpc>
                <a:spcPct val="100000"/>
              </a:lnSpc>
              <a:spcBef>
                <a:spcPts val="0"/>
              </a:spcBef>
              <a:buClr>
                <a:schemeClr val="bg1"/>
              </a:buClr>
              <a:buSzPts val="1100"/>
              <a:defRPr/>
            </a:pPr>
            <a:r>
              <a:rPr lang="en-US" dirty="0">
                <a:solidFill>
                  <a:schemeClr val="bg1"/>
                </a:solidFill>
                <a:latin typeface="Century Gothic" panose="020B0502020202020204" pitchFamily="34" charset="0"/>
              </a:rPr>
              <a:t>STD-007-CPP – Handle all exceptions</a:t>
            </a:r>
          </a:p>
          <a:p>
            <a:pPr marL="342900">
              <a:lnSpc>
                <a:spcPct val="100000"/>
              </a:lnSpc>
              <a:spcBef>
                <a:spcPts val="0"/>
              </a:spcBef>
              <a:buClr>
                <a:schemeClr val="bg1"/>
              </a:buClr>
              <a:buSzPts val="1100"/>
              <a:defRPr/>
            </a:pPr>
            <a:r>
              <a:rPr lang="en-US" dirty="0">
                <a:solidFill>
                  <a:schemeClr val="bg1"/>
                </a:solidFill>
                <a:latin typeface="Century Gothic" panose="020B0502020202020204" pitchFamily="34" charset="0"/>
              </a:rPr>
              <a:t>STD-008-CPP – </a:t>
            </a:r>
            <a:r>
              <a:rPr lang="en-US" dirty="0">
                <a:solidFill>
                  <a:schemeClr val="bg1"/>
                </a:solidFill>
                <a:latin typeface="Century Gothic" panose="020B0502020202020204" pitchFamily="34" charset="0"/>
                <a:ea typeface="Arial"/>
                <a:cs typeface="Arial"/>
                <a:sym typeface="Arial"/>
              </a:rPr>
              <a:t>Do not read uninitialized variables</a:t>
            </a:r>
            <a:endParaRPr lang="en-US" dirty="0">
              <a:solidFill>
                <a:schemeClr val="bg1"/>
              </a:solidFill>
              <a:latin typeface="Century Gothic" panose="020B0502020202020204" pitchFamily="34" charset="0"/>
            </a:endParaRPr>
          </a:p>
          <a:p>
            <a:pPr marL="342900">
              <a:lnSpc>
                <a:spcPct val="100000"/>
              </a:lnSpc>
              <a:spcBef>
                <a:spcPts val="0"/>
              </a:spcBef>
              <a:buClr>
                <a:schemeClr val="bg1"/>
              </a:buClr>
              <a:buSzPts val="1100"/>
              <a:defRPr/>
            </a:pPr>
            <a:r>
              <a:rPr lang="en-US" dirty="0">
                <a:solidFill>
                  <a:schemeClr val="bg1"/>
                </a:solidFill>
                <a:latin typeface="Century Gothic" panose="020B0502020202020204" pitchFamily="34" charset="0"/>
              </a:rPr>
              <a:t>STD-009-CPP – </a:t>
            </a:r>
            <a:r>
              <a:rPr lang="en-US" dirty="0">
                <a:solidFill>
                  <a:schemeClr val="bg1"/>
                </a:solidFill>
                <a:latin typeface="Century Gothic" panose="020B0502020202020204" pitchFamily="34" charset="0"/>
                <a:ea typeface="Arial"/>
                <a:cs typeface="Arial"/>
                <a:sym typeface="Arial"/>
              </a:rPr>
              <a:t>Do not store an already owned pointer into an unrelated smart pointer</a:t>
            </a:r>
            <a:endParaRPr lang="en-US" dirty="0">
              <a:solidFill>
                <a:schemeClr val="bg1"/>
              </a:solidFill>
              <a:latin typeface="Century Gothic" panose="020B0502020202020204" pitchFamily="34" charset="0"/>
            </a:endParaRPr>
          </a:p>
          <a:p>
            <a:pPr marL="342900">
              <a:lnSpc>
                <a:spcPct val="100000"/>
              </a:lnSpc>
              <a:spcBef>
                <a:spcPts val="0"/>
              </a:spcBef>
              <a:buClr>
                <a:schemeClr val="bg1"/>
              </a:buClr>
              <a:buSzPts val="1100"/>
              <a:defRPr/>
            </a:pPr>
            <a:r>
              <a:rPr lang="en-US" dirty="0">
                <a:solidFill>
                  <a:schemeClr val="bg1"/>
                </a:solidFill>
                <a:latin typeface="Century Gothic" panose="020B0502020202020204" pitchFamily="34" charset="0"/>
              </a:rPr>
              <a:t>STD-010-CPP </a:t>
            </a:r>
            <a:r>
              <a:rPr lang="en-US" dirty="0">
                <a:solidFill>
                  <a:schemeClr val="bg1"/>
                </a:solidFill>
                <a:latin typeface="Century Gothic" panose="020B0502020202020204" pitchFamily="34" charset="0"/>
                <a:cs typeface="Arial"/>
                <a:sym typeface="Arial"/>
              </a:rPr>
              <a:t>– D</a:t>
            </a:r>
            <a:r>
              <a:rPr lang="en-US" dirty="0">
                <a:solidFill>
                  <a:schemeClr val="bg1"/>
                </a:solidFill>
                <a:latin typeface="Century Gothic" panose="020B0502020202020204" pitchFamily="34" charset="0"/>
                <a:ea typeface="Arial"/>
                <a:cs typeface="Arial"/>
                <a:sym typeface="Arial"/>
              </a:rPr>
              <a:t>o not create strings from null pointers</a:t>
            </a:r>
          </a:p>
          <a:p>
            <a:pPr marL="342900">
              <a:spcBef>
                <a:spcPts val="0"/>
              </a:spcBef>
              <a:buClr>
                <a:schemeClr val="bg1"/>
              </a:buClr>
              <a:buSzPts val="2000"/>
            </a:pPr>
            <a:endParaRPr lang="en-US" dirty="0">
              <a:solidFill>
                <a:schemeClr val="bg1"/>
              </a:solidFill>
              <a:latin typeface="Century Gothic" panose="020B0502020202020204" pitchFamily="34" charset="0"/>
            </a:endParaRPr>
          </a:p>
        </p:txBody>
      </p:sp>
      <p:pic>
        <p:nvPicPr>
          <p:cNvPr id="176" name="Google Shape;176;p6"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DC212D61-C98E-2145-B36F-83434E4E5DFB}"/>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226800" y="5892800"/>
            <a:ext cx="812800" cy="8128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83445"/>
    </mc:Choice>
    <mc:Fallback>
      <p:transition spd="slow" advTm="8344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ENCRYPTION POLICIES</a:t>
            </a:r>
            <a:endParaRPr dirty="0"/>
          </a:p>
        </p:txBody>
      </p:sp>
      <p:sp>
        <p:nvSpPr>
          <p:cNvPr id="182" name="Google Shape;182;p7"/>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spcBef>
                <a:spcPts val="0"/>
              </a:spcBef>
              <a:buSzPts val="2000"/>
            </a:pPr>
            <a:r>
              <a:rPr lang="en-US" sz="2400" b="1" dirty="0"/>
              <a:t>At rest</a:t>
            </a:r>
            <a:r>
              <a:rPr lang="en-US" sz="2400" dirty="0"/>
              <a:t>: Data at rest is data stored on a disk and not in memory (</a:t>
            </a:r>
            <a:r>
              <a:rPr lang="en-US" sz="2400" dirty="0" err="1"/>
              <a:t>AndyMac</a:t>
            </a:r>
            <a:r>
              <a:rPr lang="en-US" sz="2400" dirty="0"/>
              <a:t>, 2018).</a:t>
            </a:r>
          </a:p>
          <a:p>
            <a:pPr marL="228600" lvl="0" indent="-228600">
              <a:spcBef>
                <a:spcPts val="0"/>
              </a:spcBef>
              <a:buSzPts val="2000"/>
            </a:pPr>
            <a:endParaRPr lang="en-US" sz="2400" dirty="0"/>
          </a:p>
          <a:p>
            <a:pPr marL="228600" lvl="0" indent="-228600">
              <a:spcBef>
                <a:spcPts val="0"/>
              </a:spcBef>
              <a:buSzPts val="2000"/>
            </a:pPr>
            <a:r>
              <a:rPr lang="en-US" sz="2400" b="1" dirty="0"/>
              <a:t>In flight</a:t>
            </a:r>
            <a:r>
              <a:rPr lang="en-US" sz="2400" dirty="0"/>
              <a:t>: Data sent between systems internally or through external means such as the internet is data in flight (</a:t>
            </a:r>
            <a:r>
              <a:rPr lang="en-US" sz="2400" dirty="0" err="1"/>
              <a:t>AndyMac</a:t>
            </a:r>
            <a:r>
              <a:rPr lang="en-US" sz="2400" dirty="0"/>
              <a:t>, 2018). </a:t>
            </a:r>
          </a:p>
          <a:p>
            <a:pPr marL="228600" lvl="0" indent="-228600">
              <a:spcBef>
                <a:spcPts val="0"/>
              </a:spcBef>
              <a:buSzPts val="2000"/>
            </a:pPr>
            <a:endParaRPr lang="en-US" sz="2400" dirty="0"/>
          </a:p>
          <a:p>
            <a:pPr marL="228600" lvl="0" indent="-228600">
              <a:spcBef>
                <a:spcPts val="0"/>
              </a:spcBef>
              <a:buSzPts val="2000"/>
            </a:pPr>
            <a:r>
              <a:rPr lang="en-US" sz="2400" b="1" dirty="0"/>
              <a:t>In use</a:t>
            </a:r>
            <a:r>
              <a:rPr lang="en-US" sz="2400" dirty="0"/>
              <a:t>: Data in use within the application should be handled securely and encrypted when necessary. </a:t>
            </a:r>
          </a:p>
          <a:p>
            <a:pPr marL="228600" lvl="0" indent="-228600">
              <a:spcBef>
                <a:spcPts val="0"/>
              </a:spcBef>
              <a:buSzPts val="2000"/>
            </a:pPr>
            <a:endParaRPr sz="2400" dirty="0"/>
          </a:p>
          <a:p>
            <a:pPr marL="228600" lvl="0" indent="-88900" algn="l" rtl="0">
              <a:lnSpc>
                <a:spcPct val="90000"/>
              </a:lnSpc>
              <a:spcBef>
                <a:spcPts val="1000"/>
              </a:spcBef>
              <a:spcAft>
                <a:spcPts val="0"/>
              </a:spcAft>
              <a:buClr>
                <a:schemeClr val="lt1"/>
              </a:buClr>
              <a:buSzPts val="2200"/>
              <a:buNone/>
            </a:pPr>
            <a:endParaRPr sz="2400" dirty="0"/>
          </a:p>
        </p:txBody>
      </p:sp>
      <p:pic>
        <p:nvPicPr>
          <p:cNvPr id="183" name="Google Shape;183;p7"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1B2D502F-9BDD-C847-8482-D0FE06838B08}"/>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226800" y="5892800"/>
            <a:ext cx="812800" cy="8128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63050"/>
    </mc:Choice>
    <mc:Fallback>
      <p:transition spd="slow" advTm="630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8"/>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TRIPLE-A POLICIES</a:t>
            </a:r>
            <a:endParaRPr/>
          </a:p>
        </p:txBody>
      </p:sp>
      <p:sp>
        <p:nvSpPr>
          <p:cNvPr id="189" name="Google Shape;189;p8"/>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400"/>
              <a:buChar char="•"/>
            </a:pPr>
            <a:r>
              <a:rPr lang="en-US" sz="2400" b="1" dirty="0"/>
              <a:t>Authentication</a:t>
            </a:r>
            <a:r>
              <a:rPr lang="en-US" sz="2400" dirty="0"/>
              <a:t> (verifying someone is who they say they are)</a:t>
            </a:r>
          </a:p>
          <a:p>
            <a:pPr marL="228600" lvl="0" indent="-228600" algn="l" rtl="0">
              <a:lnSpc>
                <a:spcPct val="90000"/>
              </a:lnSpc>
              <a:spcBef>
                <a:spcPts val="0"/>
              </a:spcBef>
              <a:spcAft>
                <a:spcPts val="0"/>
              </a:spcAft>
              <a:buClr>
                <a:schemeClr val="lt1"/>
              </a:buClr>
              <a:buSzPts val="2400"/>
              <a:buChar char="•"/>
            </a:pPr>
            <a:endParaRPr lang="en-US" sz="2400" dirty="0"/>
          </a:p>
          <a:p>
            <a:pPr marL="228600" lvl="0" indent="-228600" algn="l" rtl="0">
              <a:lnSpc>
                <a:spcPct val="90000"/>
              </a:lnSpc>
              <a:spcBef>
                <a:spcPts val="0"/>
              </a:spcBef>
              <a:spcAft>
                <a:spcPts val="0"/>
              </a:spcAft>
              <a:buClr>
                <a:schemeClr val="lt1"/>
              </a:buClr>
              <a:buSzPts val="2400"/>
              <a:buChar char="•"/>
            </a:pPr>
            <a:r>
              <a:rPr lang="en-US" sz="2400" b="1" dirty="0"/>
              <a:t>Authorization</a:t>
            </a:r>
            <a:r>
              <a:rPr lang="en-US" sz="2400" dirty="0"/>
              <a:t> (users have appropriate access based on roles)</a:t>
            </a:r>
          </a:p>
          <a:p>
            <a:pPr marL="228600" lvl="0" indent="-228600" algn="l" rtl="0">
              <a:lnSpc>
                <a:spcPct val="90000"/>
              </a:lnSpc>
              <a:spcBef>
                <a:spcPts val="0"/>
              </a:spcBef>
              <a:spcAft>
                <a:spcPts val="0"/>
              </a:spcAft>
              <a:buClr>
                <a:schemeClr val="lt1"/>
              </a:buClr>
              <a:buSzPts val="2400"/>
              <a:buChar char="•"/>
            </a:pPr>
            <a:endParaRPr lang="en-US" sz="2400" dirty="0"/>
          </a:p>
          <a:p>
            <a:pPr marL="228600" lvl="0" indent="-228600" algn="l" rtl="0">
              <a:lnSpc>
                <a:spcPct val="90000"/>
              </a:lnSpc>
              <a:spcBef>
                <a:spcPts val="0"/>
              </a:spcBef>
              <a:spcAft>
                <a:spcPts val="0"/>
              </a:spcAft>
              <a:buClr>
                <a:schemeClr val="lt1"/>
              </a:buClr>
              <a:buSzPts val="2400"/>
              <a:buChar char="•"/>
            </a:pPr>
            <a:r>
              <a:rPr lang="en-US" sz="2400" b="1" dirty="0"/>
              <a:t>Accounting</a:t>
            </a:r>
            <a:r>
              <a:rPr lang="en-US" sz="2400" dirty="0"/>
              <a:t> (actions are logged and recorded)</a:t>
            </a:r>
            <a:endParaRPr dirty="0"/>
          </a:p>
        </p:txBody>
      </p:sp>
      <p:pic>
        <p:nvPicPr>
          <p:cNvPr id="190" name="Google Shape;190;p8"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Audio 2">
            <a:hlinkClick r:id="" action="ppaction://media"/>
            <a:extLst>
              <a:ext uri="{FF2B5EF4-FFF2-40B4-BE49-F238E27FC236}">
                <a16:creationId xmlns:a16="http://schemas.microsoft.com/office/drawing/2014/main" id="{E6D37803-4745-4B4B-BFC9-5762005BBEFF}"/>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226800" y="5892800"/>
            <a:ext cx="812800" cy="8128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87735"/>
    </mc:Choice>
    <mc:Fallback>
      <p:transition spd="slow" advTm="8773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0F379C-A7A6-0C41-A309-6D200AC45317}"/>
              </a:ext>
            </a:extLst>
          </p:cNvPr>
          <p:cNvSpPr>
            <a:spLocks noGrp="1"/>
          </p:cNvSpPr>
          <p:nvPr>
            <p:ph type="title"/>
          </p:nvPr>
        </p:nvSpPr>
        <p:spPr/>
        <p:txBody>
          <a:bodyPr/>
          <a:lstStyle/>
          <a:p>
            <a:r>
              <a:rPr lang="en-US" dirty="0"/>
              <a:t>Unit Testing</a:t>
            </a:r>
          </a:p>
        </p:txBody>
      </p:sp>
      <p:sp>
        <p:nvSpPr>
          <p:cNvPr id="3" name="Text Placeholder 2">
            <a:extLst>
              <a:ext uri="{FF2B5EF4-FFF2-40B4-BE49-F238E27FC236}">
                <a16:creationId xmlns:a16="http://schemas.microsoft.com/office/drawing/2014/main" id="{9E6D1A59-4899-864D-A6BA-E0F716A563F4}"/>
              </a:ext>
            </a:extLst>
          </p:cNvPr>
          <p:cNvSpPr>
            <a:spLocks noGrp="1"/>
          </p:cNvSpPr>
          <p:nvPr>
            <p:ph type="body" idx="1"/>
          </p:nvPr>
        </p:nvSpPr>
        <p:spPr/>
        <p:txBody>
          <a:bodyPr/>
          <a:lstStyle/>
          <a:p>
            <a:r>
              <a:rPr lang="en-US" dirty="0" err="1"/>
              <a:t>CollectionSmartPointerIsNotNull</a:t>
            </a:r>
            <a:endParaRPr lang="en-US" dirty="0"/>
          </a:p>
          <a:p>
            <a:r>
              <a:rPr lang="en-US" dirty="0" err="1"/>
              <a:t>IsEmptyOnCreate</a:t>
            </a:r>
            <a:endParaRPr lang="en-US" dirty="0"/>
          </a:p>
          <a:p>
            <a:r>
              <a:rPr lang="en-US" dirty="0" err="1"/>
              <a:t>CanAddToEmptyVector</a:t>
            </a:r>
            <a:endParaRPr lang="en-US" dirty="0"/>
          </a:p>
          <a:p>
            <a:r>
              <a:rPr lang="en-US" dirty="0" err="1"/>
              <a:t>CanAddFiveValuesToVector</a:t>
            </a:r>
            <a:endParaRPr lang="en-US" dirty="0"/>
          </a:p>
          <a:p>
            <a:r>
              <a:rPr lang="en-US" dirty="0" err="1"/>
              <a:t>MaxSizeIsGreaterThanOrEqualToSize</a:t>
            </a:r>
            <a:endParaRPr lang="en-US" dirty="0"/>
          </a:p>
          <a:p>
            <a:r>
              <a:rPr lang="en-US" dirty="0" err="1"/>
              <a:t>CapacityIsGreaterThanOrEqualToSize</a:t>
            </a:r>
            <a:endParaRPr lang="en-US" dirty="0"/>
          </a:p>
          <a:p>
            <a:r>
              <a:rPr lang="en-US" dirty="0" err="1"/>
              <a:t>ResizingIncreasesTheCollection</a:t>
            </a:r>
            <a:endParaRPr lang="en-US" dirty="0"/>
          </a:p>
          <a:p>
            <a:r>
              <a:rPr lang="en-US" dirty="0" err="1"/>
              <a:t>ResizingDecreasesTheCollection</a:t>
            </a:r>
            <a:endParaRPr lang="en-US" dirty="0"/>
          </a:p>
        </p:txBody>
      </p:sp>
      <p:pic>
        <p:nvPicPr>
          <p:cNvPr id="4" name="Google Shape;197;g9504e29505_0_0" descr="Green Pace logo">
            <a:extLst>
              <a:ext uri="{FF2B5EF4-FFF2-40B4-BE49-F238E27FC236}">
                <a16:creationId xmlns:a16="http://schemas.microsoft.com/office/drawing/2014/main" id="{A13649B3-4407-A74B-9D15-38AEB0D38240}"/>
              </a:ext>
            </a:extLst>
          </p:cNvPr>
          <p:cNvPicPr preferRelativeResize="0"/>
          <p:nvPr/>
        </p:nvPicPr>
        <p:blipFill>
          <a:blip r:embed="rId5">
            <a:alphaModFix/>
          </a:blip>
          <a:stretch>
            <a:fillRect/>
          </a:stretch>
        </p:blipFill>
        <p:spPr>
          <a:xfrm>
            <a:off x="11084074" y="5440526"/>
            <a:ext cx="886601" cy="1149225"/>
          </a:xfrm>
          <a:prstGeom prst="rect">
            <a:avLst/>
          </a:prstGeom>
          <a:noFill/>
          <a:ln>
            <a:noFill/>
          </a:ln>
        </p:spPr>
      </p:pic>
      <p:pic>
        <p:nvPicPr>
          <p:cNvPr id="5" name="Audio 4">
            <a:hlinkClick r:id="" action="ppaction://media"/>
            <a:extLst>
              <a:ext uri="{FF2B5EF4-FFF2-40B4-BE49-F238E27FC236}">
                <a16:creationId xmlns:a16="http://schemas.microsoft.com/office/drawing/2014/main" id="{CF479C21-C4F8-4444-8863-9AD6539E0DF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433842450"/>
      </p:ext>
    </p:extLst>
  </p:cSld>
  <p:clrMapOvr>
    <a:masterClrMapping/>
  </p:clrMapOvr>
  <mc:AlternateContent xmlns:mc="http://schemas.openxmlformats.org/markup-compatibility/2006">
    <mc:Choice xmlns:p14="http://schemas.microsoft.com/office/powerpoint/2010/main" Requires="p14">
      <p:transition spd="slow" p14:dur="2000" advTm="148916"/>
    </mc:Choice>
    <mc:Fallback>
      <p:transition spd="slow" advTm="14891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0F379C-A7A6-0C41-A309-6D200AC45317}"/>
              </a:ext>
            </a:extLst>
          </p:cNvPr>
          <p:cNvSpPr>
            <a:spLocks noGrp="1"/>
          </p:cNvSpPr>
          <p:nvPr>
            <p:ph type="title"/>
          </p:nvPr>
        </p:nvSpPr>
        <p:spPr/>
        <p:txBody>
          <a:bodyPr/>
          <a:lstStyle/>
          <a:p>
            <a:r>
              <a:rPr lang="en-US" dirty="0"/>
              <a:t>Unit Testing</a:t>
            </a:r>
          </a:p>
        </p:txBody>
      </p:sp>
      <p:sp>
        <p:nvSpPr>
          <p:cNvPr id="3" name="Text Placeholder 2">
            <a:extLst>
              <a:ext uri="{FF2B5EF4-FFF2-40B4-BE49-F238E27FC236}">
                <a16:creationId xmlns:a16="http://schemas.microsoft.com/office/drawing/2014/main" id="{9E6D1A59-4899-864D-A6BA-E0F716A563F4}"/>
              </a:ext>
            </a:extLst>
          </p:cNvPr>
          <p:cNvSpPr>
            <a:spLocks noGrp="1"/>
          </p:cNvSpPr>
          <p:nvPr>
            <p:ph type="body" idx="1"/>
          </p:nvPr>
        </p:nvSpPr>
        <p:spPr/>
        <p:txBody>
          <a:bodyPr/>
          <a:lstStyle/>
          <a:p>
            <a:r>
              <a:rPr lang="en-US" dirty="0" err="1"/>
              <a:t>ResizingDecreasesTheCollectionToZero</a:t>
            </a:r>
            <a:endParaRPr lang="en-US" dirty="0"/>
          </a:p>
          <a:p>
            <a:r>
              <a:rPr lang="en-US" dirty="0" err="1"/>
              <a:t>ClearErasesTheCollection</a:t>
            </a:r>
            <a:endParaRPr lang="en-US" dirty="0"/>
          </a:p>
          <a:p>
            <a:r>
              <a:rPr lang="en-US" dirty="0" err="1"/>
              <a:t>EraseErasesTheCollection</a:t>
            </a:r>
            <a:endParaRPr lang="en-US" dirty="0"/>
          </a:p>
          <a:p>
            <a:r>
              <a:rPr lang="en-US" dirty="0" err="1"/>
              <a:t>ReserveIncreasesTheCapacityButNotSize</a:t>
            </a:r>
            <a:endParaRPr lang="en-US" dirty="0"/>
          </a:p>
          <a:p>
            <a:r>
              <a:rPr lang="en-US" dirty="0" err="1"/>
              <a:t>AtThrowsOutOfRangeExceptionWithIndexOutOfBounds</a:t>
            </a:r>
            <a:endParaRPr lang="en-US" dirty="0"/>
          </a:p>
          <a:p>
            <a:r>
              <a:rPr lang="en-US" dirty="0" err="1"/>
              <a:t>FrontReturnsFirstElementOfCollection</a:t>
            </a:r>
            <a:endParaRPr lang="en-US" dirty="0"/>
          </a:p>
          <a:p>
            <a:r>
              <a:rPr lang="en-US" dirty="0" err="1"/>
              <a:t>ResizeThrowsExceptionWhenLengthExceedsMaxSize</a:t>
            </a:r>
            <a:endParaRPr lang="en-US" dirty="0"/>
          </a:p>
        </p:txBody>
      </p:sp>
      <p:pic>
        <p:nvPicPr>
          <p:cNvPr id="4" name="Google Shape;197;g9504e29505_0_0" descr="Green Pace logo">
            <a:extLst>
              <a:ext uri="{FF2B5EF4-FFF2-40B4-BE49-F238E27FC236}">
                <a16:creationId xmlns:a16="http://schemas.microsoft.com/office/drawing/2014/main" id="{A13649B3-4407-A74B-9D15-38AEB0D38240}"/>
              </a:ext>
            </a:extLst>
          </p:cNvPr>
          <p:cNvPicPr preferRelativeResize="0"/>
          <p:nvPr/>
        </p:nvPicPr>
        <p:blipFill>
          <a:blip r:embed="rId5">
            <a:alphaModFix/>
          </a:blip>
          <a:stretch>
            <a:fillRect/>
          </a:stretch>
        </p:blipFill>
        <p:spPr>
          <a:xfrm>
            <a:off x="11084074" y="5440526"/>
            <a:ext cx="886601" cy="1149225"/>
          </a:xfrm>
          <a:prstGeom prst="rect">
            <a:avLst/>
          </a:prstGeom>
          <a:noFill/>
          <a:ln>
            <a:noFill/>
          </a:ln>
        </p:spPr>
      </p:pic>
      <p:pic>
        <p:nvPicPr>
          <p:cNvPr id="5" name="Audio 4">
            <a:hlinkClick r:id="" action="ppaction://media"/>
            <a:extLst>
              <a:ext uri="{FF2B5EF4-FFF2-40B4-BE49-F238E27FC236}">
                <a16:creationId xmlns:a16="http://schemas.microsoft.com/office/drawing/2014/main" id="{F609D482-1643-934C-854E-91510D332CD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146060346"/>
      </p:ext>
    </p:extLst>
  </p:cSld>
  <p:clrMapOvr>
    <a:masterClrMapping/>
  </p:clrMapOvr>
  <mc:AlternateContent xmlns:mc="http://schemas.openxmlformats.org/markup-compatibility/2006">
    <mc:Choice xmlns:p14="http://schemas.microsoft.com/office/powerpoint/2010/main" Requires="p14">
      <p:transition spd="slow" p14:dur="2000" advTm="127106"/>
    </mc:Choice>
    <mc:Fallback>
      <p:transition spd="slow" advTm="12710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COUNT" val="14"/>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Vapor Trail">
  <a:themeElements>
    <a:clrScheme name="Vapor Trail">
      <a:dk1>
        <a:srgbClr val="000000"/>
      </a:dk1>
      <a:lt1>
        <a:srgbClr val="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9267F6D1A260A4394C18F5AF72445EA" ma:contentTypeVersion="3" ma:contentTypeDescription="Create a new document." ma:contentTypeScope="" ma:versionID="d6a723735a0ade9a92961b83aee31dda">
  <xsd:schema xmlns:xsd="http://www.w3.org/2001/XMLSchema" xmlns:xs="http://www.w3.org/2001/XMLSchema" xmlns:p="http://schemas.microsoft.com/office/2006/metadata/properties" targetNamespace="http://schemas.microsoft.com/office/2006/metadata/properties" ma:root="true" ma:fieldsID="e345bd7673956a623930e5662e321f3a">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4"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3DB4D054-FC38-43E0-B24C-8E3420B75B8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F398236C-7FA9-40C9-B456-AA158A506A32}">
  <ds:schemaRefs>
    <ds:schemaRef ds:uri="http://schemas.microsoft.com/sharepoint/v3/contenttype/forms"/>
  </ds:schemaRefs>
</ds:datastoreItem>
</file>

<file path=customXml/itemProps3.xml><?xml version="1.0" encoding="utf-8"?>
<ds:datastoreItem xmlns:ds="http://schemas.openxmlformats.org/officeDocument/2006/customXml" ds:itemID="{3E9B35DD-16B6-4415-A905-CDACA4FC6DBE}">
  <ds:schemaRefs>
    <ds:schemaRef ds:uri="http://schemas.openxmlformats.org/package/2006/metadata/core-properties"/>
    <ds:schemaRef ds:uri="http://purl.org/dc/elements/1.1/"/>
    <ds:schemaRef ds:uri="http://schemas.microsoft.com/office/2006/documentManagement/types"/>
    <ds:schemaRef ds:uri="http://purl.org/dc/terms/"/>
    <ds:schemaRef ds:uri="http://schemas.microsoft.com/office/infopath/2007/PartnerControls"/>
    <ds:schemaRef ds:uri="http://purl.org/dc/dcmitype/"/>
    <ds:schemaRef ds:uri="http://schemas.microsoft.com/office/2006/metadata/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539</TotalTime>
  <Words>3160</Words>
  <Application>Microsoft Macintosh PowerPoint</Application>
  <PresentationFormat>Widescreen</PresentationFormat>
  <Paragraphs>216</Paragraphs>
  <Slides>18</Slides>
  <Notes>18</Notes>
  <HiddenSlides>0</HiddenSlides>
  <MMClips>14</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Arial</vt:lpstr>
      <vt:lpstr>Courier New</vt:lpstr>
      <vt:lpstr>Century Gothic</vt:lpstr>
      <vt:lpstr>Times New Roman</vt:lpstr>
      <vt:lpstr>Vapor Trail</vt:lpstr>
      <vt:lpstr>Green Pace</vt:lpstr>
      <vt:lpstr>OVERVIEW: DEFENSE IN DEPTH</vt:lpstr>
      <vt:lpstr>THREATS MATRIX</vt:lpstr>
      <vt:lpstr>10 PRINCIPLES</vt:lpstr>
      <vt:lpstr>CODING STANDARDS</vt:lpstr>
      <vt:lpstr>ENCRYPTION POLICIES</vt:lpstr>
      <vt:lpstr>TRIPLE-A POLICIES</vt:lpstr>
      <vt:lpstr>Unit Testing</vt:lpstr>
      <vt:lpstr>Unit Testing</vt:lpstr>
      <vt:lpstr>AUTOMATION SUMMARY</vt:lpstr>
      <vt:lpstr>TOOLS</vt:lpstr>
      <vt:lpstr>RISKS AND BENEFITS</vt:lpstr>
      <vt:lpstr>RECOMMENDATIONS</vt:lpstr>
      <vt:lpstr>CONCLUSIONS</vt:lpstr>
      <vt:lpstr>REFERENCES</vt:lpstr>
      <vt:lpstr>REFERENCES</vt:lpstr>
      <vt:lpstr>REFERENCES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Green Pace</dc:title>
  <dc:creator>Kathy Shields</dc:creator>
  <cp:lastModifiedBy>Wade, Steven</cp:lastModifiedBy>
  <cp:revision>60</cp:revision>
  <dcterms:created xsi:type="dcterms:W3CDTF">2020-08-19T17:59:24Z</dcterms:created>
  <dcterms:modified xsi:type="dcterms:W3CDTF">2021-04-19T02:39:38Z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DA78308B-55B0-44AB-B406-C6A80F5E53EB</vt:lpwstr>
  </property>
  <property fmtid="{D5CDD505-2E9C-101B-9397-08002B2CF9AE}" pid="3" name="ArticulatePath">
    <vt:lpwstr>CS 405 P2 Presentation Template</vt:lpwstr>
  </property>
  <property fmtid="{D5CDD505-2E9C-101B-9397-08002B2CF9AE}" pid="4" name="ContentTypeId">
    <vt:lpwstr>0x01010019267F6D1A260A4394C18F5AF72445EA</vt:lpwstr>
  </property>
</Properties>
</file>